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notesMaster+xml" PartName="/ppt/notesMasters/notesMaster1.xml"/>
  <Override ContentType="application/vnd.openxmlformats-officedocument.presentationml.notesSlide+xml" PartName="/ppt/notesSlides/notesSlide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slide+xml" PartName="/ppt/slides/slide12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notesMasterIdLst>
    <p:notesMasterId r:id="rId45"/>
  </p:notesMasterIdLst>
  <p:sldIdLst>
    <p:sldId id="256" r:id="rId33"/>
    <p:sldId id="257" r:id="rId34"/>
    <p:sldId id="258" r:id="rId35"/>
    <p:sldId id="259" r:id="rId36"/>
    <p:sldId id="260" r:id="rId37"/>
    <p:sldId id="261" r:id="rId38"/>
    <p:sldId id="262" r:id="rId39"/>
    <p:sldId id="263" r:id="rId40"/>
    <p:sldId id="264" r:id="rId41"/>
    <p:sldId id="265" r:id="rId42"/>
    <p:sldId id="266" r:id="rId43"/>
    <p:sldId id="267" r:id="rId44"/>
  </p:sldIdLst>
  <p:sldSz cx="18288000" cy="10287000"/>
  <p:notesSz cx="6858000" cy="9144000"/>
  <p:embeddedFontLst>
    <p:embeddedFont>
      <p:font typeface="Glacial Indifference" charset="1" panose="00000000000000000000"/>
      <p:regular r:id="rId6"/>
    </p:embeddedFont>
    <p:embeddedFont>
      <p:font typeface="Glacial Indifference Bold" charset="1" panose="00000800000000000000"/>
      <p:regular r:id="rId7"/>
    </p:embeddedFont>
    <p:embeddedFont>
      <p:font typeface="Glacial Indifference Italics" charset="1" panose="00000000000000000000"/>
      <p:regular r:id="rId8"/>
    </p:embeddedFont>
    <p:embeddedFont>
      <p:font typeface="Glacial Indifference Bold Italics" charset="1" panose="00000800000000000000"/>
      <p:regular r:id="rId9"/>
    </p:embeddedFont>
    <p:embeddedFont>
      <p:font typeface="Arimo" charset="1" panose="020B0604020202020204"/>
      <p:regular r:id="rId10"/>
    </p:embeddedFont>
    <p:embeddedFont>
      <p:font typeface="Arimo Bold" charset="1" panose="020B0704020202020204"/>
      <p:regular r:id="rId11"/>
    </p:embeddedFont>
    <p:embeddedFont>
      <p:font typeface="Arimo Italics" charset="1" panose="020B0604020202090204"/>
      <p:regular r:id="rId12"/>
    </p:embeddedFont>
    <p:embeddedFont>
      <p:font typeface="Arimo Bold Italics" charset="1" panose="020B0704020202090204"/>
      <p:regular r:id="rId13"/>
    </p:embeddedFont>
    <p:embeddedFont>
      <p:font typeface="Amatic SC" charset="1" panose="00000500000000000000"/>
      <p:regular r:id="rId14"/>
    </p:embeddedFont>
    <p:embeddedFont>
      <p:font typeface="Amatic SC Bold" charset="1" panose="00000800000000000000"/>
      <p:regular r:id="rId15"/>
    </p:embeddedFont>
    <p:embeddedFont>
      <p:font typeface="Amatic SC Italics" charset="1" panose="00000500000000000000"/>
      <p:regular r:id="rId16"/>
    </p:embeddedFont>
    <p:embeddedFont>
      <p:font typeface="Amatic SC Bold Italics" charset="1" panose="00000800000000000000"/>
      <p:regular r:id="rId17"/>
    </p:embeddedFont>
    <p:embeddedFont>
      <p:font typeface="Trebuchet MS 1" charset="1" panose="020B0703020202020204"/>
      <p:regular r:id="rId18"/>
    </p:embeddedFont>
    <p:embeddedFont>
      <p:font typeface="Amatic" charset="1" panose="00000000000000000000"/>
      <p:regular r:id="rId19"/>
    </p:embeddedFont>
    <p:embeddedFont>
      <p:font typeface="Trebuchet MS 2" charset="1" panose="020B0603020202020204"/>
      <p:regular r:id="rId20"/>
    </p:embeddedFont>
    <p:embeddedFont>
      <p:font typeface="Aileron" charset="1" panose="00000500000000000000"/>
      <p:regular r:id="rId21"/>
    </p:embeddedFont>
    <p:embeddedFont>
      <p:font typeface="Aileron Bold" charset="1" panose="00000800000000000000"/>
      <p:regular r:id="rId22"/>
    </p:embeddedFont>
    <p:embeddedFont>
      <p:font typeface="Aileron Italics" charset="1" panose="00000500000000000000"/>
      <p:regular r:id="rId23"/>
    </p:embeddedFont>
    <p:embeddedFont>
      <p:font typeface="Aileron Bold Italics" charset="1" panose="00000800000000000000"/>
      <p:regular r:id="rId24"/>
    </p:embeddedFont>
    <p:embeddedFont>
      <p:font typeface="Aileron Thin" charset="1" panose="00000300000000000000"/>
      <p:regular r:id="rId25"/>
    </p:embeddedFont>
    <p:embeddedFont>
      <p:font typeface="Aileron Thin Italics" charset="1" panose="00000300000000000000"/>
      <p:regular r:id="rId26"/>
    </p:embeddedFont>
    <p:embeddedFont>
      <p:font typeface="Aileron Light" charset="1" panose="00000400000000000000"/>
      <p:regular r:id="rId27"/>
    </p:embeddedFont>
    <p:embeddedFont>
      <p:font typeface="Aileron Light Italics" charset="1" panose="00000400000000000000"/>
      <p:regular r:id="rId28"/>
    </p:embeddedFont>
    <p:embeddedFont>
      <p:font typeface="Aileron Ultra-Bold" charset="1" panose="00000A00000000000000"/>
      <p:regular r:id="rId29"/>
    </p:embeddedFont>
    <p:embeddedFont>
      <p:font typeface="Aileron Ultra-Bold Italics" charset="1" panose="00000A00000000000000"/>
      <p:regular r:id="rId30"/>
    </p:embeddedFont>
    <p:embeddedFont>
      <p:font typeface="Aileron Heavy" charset="1" panose="00000A00000000000000"/>
      <p:regular r:id="rId31"/>
    </p:embeddedFont>
    <p:embeddedFont>
      <p:font typeface="Aileron Heavy Italics" charset="1" panose="00000A00000000000000"/>
      <p:regular r:id="rId3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fonts/font10.fntdata" Type="http://schemas.openxmlformats.org/officeDocument/2006/relationships/font"/><Relationship Id="rId11" Target="fonts/font11.fntdata" Type="http://schemas.openxmlformats.org/officeDocument/2006/relationships/font"/><Relationship Id="rId12" Target="fonts/font12.fntdata" Type="http://schemas.openxmlformats.org/officeDocument/2006/relationships/font"/><Relationship Id="rId13" Target="fonts/font13.fntdata" Type="http://schemas.openxmlformats.org/officeDocument/2006/relationships/font"/><Relationship Id="rId14" Target="fonts/font14.fntdata" Type="http://schemas.openxmlformats.org/officeDocument/2006/relationships/font"/><Relationship Id="rId15" Target="fonts/font15.fntdata" Type="http://schemas.openxmlformats.org/officeDocument/2006/relationships/font"/><Relationship Id="rId16" Target="fonts/font16.fntdata" Type="http://schemas.openxmlformats.org/officeDocument/2006/relationships/font"/><Relationship Id="rId17" Target="fonts/font17.fntdata" Type="http://schemas.openxmlformats.org/officeDocument/2006/relationships/font"/><Relationship Id="rId18" Target="fonts/font18.fntdata" Type="http://schemas.openxmlformats.org/officeDocument/2006/relationships/font"/><Relationship Id="rId19" Target="fonts/font19.fntdata" Type="http://schemas.openxmlformats.org/officeDocument/2006/relationships/font"/><Relationship Id="rId2" Target="presProps.xml" Type="http://schemas.openxmlformats.org/officeDocument/2006/relationships/presProps"/><Relationship Id="rId20" Target="fonts/font20.fntdata" Type="http://schemas.openxmlformats.org/officeDocument/2006/relationships/font"/><Relationship Id="rId21" Target="fonts/font21.fntdata" Type="http://schemas.openxmlformats.org/officeDocument/2006/relationships/font"/><Relationship Id="rId22" Target="fonts/font22.fntdata" Type="http://schemas.openxmlformats.org/officeDocument/2006/relationships/font"/><Relationship Id="rId23" Target="fonts/font23.fntdata" Type="http://schemas.openxmlformats.org/officeDocument/2006/relationships/font"/><Relationship Id="rId24" Target="fonts/font24.fntdata" Type="http://schemas.openxmlformats.org/officeDocument/2006/relationships/font"/><Relationship Id="rId25" Target="fonts/font25.fntdata" Type="http://schemas.openxmlformats.org/officeDocument/2006/relationships/font"/><Relationship Id="rId26" Target="fonts/font26.fntdata" Type="http://schemas.openxmlformats.org/officeDocument/2006/relationships/font"/><Relationship Id="rId27" Target="fonts/font27.fntdata" Type="http://schemas.openxmlformats.org/officeDocument/2006/relationships/font"/><Relationship Id="rId28" Target="fonts/font28.fntdata" Type="http://schemas.openxmlformats.org/officeDocument/2006/relationships/font"/><Relationship Id="rId29" Target="fonts/font29.fntdata" Type="http://schemas.openxmlformats.org/officeDocument/2006/relationships/font"/><Relationship Id="rId3" Target="viewProps.xml" Type="http://schemas.openxmlformats.org/officeDocument/2006/relationships/viewProps"/><Relationship Id="rId30" Target="fonts/font30.fntdata" Type="http://schemas.openxmlformats.org/officeDocument/2006/relationships/font"/><Relationship Id="rId31" Target="fonts/font31.fntdata" Type="http://schemas.openxmlformats.org/officeDocument/2006/relationships/font"/><Relationship Id="rId32" Target="fonts/font32.fntdata" Type="http://schemas.openxmlformats.org/officeDocument/2006/relationships/font"/><Relationship Id="rId33" Target="slides/slide1.xml" Type="http://schemas.openxmlformats.org/officeDocument/2006/relationships/slide"/><Relationship Id="rId34" Target="slides/slide2.xml" Type="http://schemas.openxmlformats.org/officeDocument/2006/relationships/slide"/><Relationship Id="rId35" Target="slides/slide3.xml" Type="http://schemas.openxmlformats.org/officeDocument/2006/relationships/slide"/><Relationship Id="rId36" Target="slides/slide4.xml" Type="http://schemas.openxmlformats.org/officeDocument/2006/relationships/slide"/><Relationship Id="rId37" Target="slides/slide5.xml" Type="http://schemas.openxmlformats.org/officeDocument/2006/relationships/slide"/><Relationship Id="rId38" Target="slides/slide6.xml" Type="http://schemas.openxmlformats.org/officeDocument/2006/relationships/slide"/><Relationship Id="rId39" Target="slides/slide7.xml" Type="http://schemas.openxmlformats.org/officeDocument/2006/relationships/slide"/><Relationship Id="rId4" Target="theme/theme1.xml" Type="http://schemas.openxmlformats.org/officeDocument/2006/relationships/theme"/><Relationship Id="rId40" Target="slides/slide8.xml" Type="http://schemas.openxmlformats.org/officeDocument/2006/relationships/slide"/><Relationship Id="rId41" Target="slides/slide9.xml" Type="http://schemas.openxmlformats.org/officeDocument/2006/relationships/slide"/><Relationship Id="rId42" Target="slides/slide10.xml" Type="http://schemas.openxmlformats.org/officeDocument/2006/relationships/slide"/><Relationship Id="rId43" Target="slides/slide11.xml" Type="http://schemas.openxmlformats.org/officeDocument/2006/relationships/slide"/><Relationship Id="rId44" Target="slides/slide12.xml" Type="http://schemas.openxmlformats.org/officeDocument/2006/relationships/slide"/><Relationship Id="rId45" Target="notesMasters/notesMaster1.xml" Type="http://schemas.openxmlformats.org/officeDocument/2006/relationships/notesMaster"/><Relationship Id="rId46" Target="theme/theme2.xml" Type="http://schemas.openxmlformats.org/officeDocument/2006/relationships/theme"/><Relationship Id="rId47" Target="notesSlides/notesSlide1.xml" Type="http://schemas.openxmlformats.org/officeDocument/2006/relationships/notesSlide"/><Relationship Id="rId5" Target="tableStyles.xml" Type="http://schemas.openxmlformats.org/officeDocument/2006/relationships/tableStyles"/><Relationship Id="rId6" Target="fonts/font6.fntdata" Type="http://schemas.openxmlformats.org/officeDocument/2006/relationships/font"/><Relationship Id="rId7" Target="fonts/font7.fntdata" Type="http://schemas.openxmlformats.org/officeDocument/2006/relationships/font"/><Relationship Id="rId8" Target="fonts/font8.fntdata" Type="http://schemas.openxmlformats.org/officeDocument/2006/relationships/font"/><Relationship Id="rId9" Target="fonts/font9.fntdata" Type="http://schemas.openxmlformats.org/officeDocument/2006/relationships/font"/></Relationships>
</file>

<file path=ppt/notesMasters/_rels/notesMaster1.xml.rels><?xml version="1.0" encoding="UTF-8" standalone="yes"?><Relationships xmlns="http://schemas.openxmlformats.org/package/2006/relationships"><Relationship Id="rId1" Target="../theme/theme2.xml" Type="http://schemas.openxmlformats.org/officeDocument/2006/relationships/theme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268E1E-0E44-426D-905E-8AD9B19D2182}" type="datetimeFigureOut">
              <a:rPr lang="cs-CZ" smtClean="0"/>
              <a:t>1.7.2013</a:t>
            </a:fld>
            <a:endParaRPr lang="cs-C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1B2431-D351-4C6E-A3CF-9DFAC0E3E05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988891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1.xml" Type="http://schemas.openxmlformats.org/officeDocument/2006/relationships/slide"/></Relationships>
</file>

<file path=ppt/notesSlides/notesSlide1.xml><?xml version="1.0" encoding="utf-8"?>
<p:notes xmlns:p="http://schemas.openxmlformats.org/presentationml/2006/main">
  <p:cSld>
    <p:spTree xmlns:a="http://schemas.openxmlformats.org/drawingml/2006/main"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Thank Zoo Montana for work on signage- collaboration </a:t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</p:note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1.xml" Type="http://schemas.openxmlformats.org/officeDocument/2006/relationships/notesSlide"/><Relationship Id="rId3" Target="../media/image1.png" Type="http://schemas.openxmlformats.org/officeDocument/2006/relationships/image"/><Relationship Id="rId4" Target="../media/image2.png" Type="http://schemas.openxmlformats.org/officeDocument/2006/relationships/image"/><Relationship Id="rId5" Target="../media/image3.svg" Type="http://schemas.openxmlformats.org/officeDocument/2006/relationships/image"/><Relationship Id="rId6" Target="../media/image4.png" Type="http://schemas.openxmlformats.org/officeDocument/2006/relationships/image"/><Relationship Id="rId7" Target="../media/image5.sv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6.png" Type="http://schemas.openxmlformats.org/officeDocument/2006/relationships/image"/><Relationship Id="rId3" Target="../media/image7.svg" Type="http://schemas.openxmlformats.org/officeDocument/2006/relationships/image"/><Relationship Id="rId4" Target="../media/image8.png" Type="http://schemas.openxmlformats.org/officeDocument/2006/relationships/image"/><Relationship Id="rId5" Target="../media/image9.sv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6.png" Type="http://schemas.openxmlformats.org/officeDocument/2006/relationships/image"/><Relationship Id="rId3" Target="../media/image7.svg" Type="http://schemas.openxmlformats.org/officeDocument/2006/relationships/image"/><Relationship Id="rId4" Target="../media/image8.png" Type="http://schemas.openxmlformats.org/officeDocument/2006/relationships/image"/><Relationship Id="rId5" Target="../media/image9.sv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14.jpeg" Type="http://schemas.openxmlformats.org/officeDocument/2006/relationships/image"/><Relationship Id="rId2" Target="../media/image6.png" Type="http://schemas.openxmlformats.org/officeDocument/2006/relationships/image"/><Relationship Id="rId3" Target="../media/image7.svg" Type="http://schemas.openxmlformats.org/officeDocument/2006/relationships/image"/><Relationship Id="rId4" Target="../media/image8.png" Type="http://schemas.openxmlformats.org/officeDocument/2006/relationships/image"/><Relationship Id="rId5" Target="../media/image9.svg" Type="http://schemas.openxmlformats.org/officeDocument/2006/relationships/image"/><Relationship Id="rId6" Target="../media/image10.png" Type="http://schemas.openxmlformats.org/officeDocument/2006/relationships/image"/><Relationship Id="rId7" Target="../media/image11.svg" Type="http://schemas.openxmlformats.org/officeDocument/2006/relationships/image"/><Relationship Id="rId8" Target="../media/image12.jpeg" Type="http://schemas.openxmlformats.org/officeDocument/2006/relationships/image"/><Relationship Id="rId9" Target="../media/image13.jpe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19.svg" Type="http://schemas.openxmlformats.org/officeDocument/2006/relationships/image"/><Relationship Id="rId2" Target="../media/image6.png" Type="http://schemas.openxmlformats.org/officeDocument/2006/relationships/image"/><Relationship Id="rId3" Target="../media/image7.svg" Type="http://schemas.openxmlformats.org/officeDocument/2006/relationships/image"/><Relationship Id="rId4" Target="../media/image8.png" Type="http://schemas.openxmlformats.org/officeDocument/2006/relationships/image"/><Relationship Id="rId5" Target="../media/image9.svg" Type="http://schemas.openxmlformats.org/officeDocument/2006/relationships/image"/><Relationship Id="rId6" Target="../media/image15.png" Type="http://schemas.openxmlformats.org/officeDocument/2006/relationships/image"/><Relationship Id="rId7" Target="../media/image16.png" Type="http://schemas.openxmlformats.org/officeDocument/2006/relationships/image"/><Relationship Id="rId8" Target="../media/image17.svg" Type="http://schemas.openxmlformats.org/officeDocument/2006/relationships/image"/><Relationship Id="rId9" Target="../media/image18.pn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6.png" Type="http://schemas.openxmlformats.org/officeDocument/2006/relationships/image"/><Relationship Id="rId3" Target="../media/image7.svg" Type="http://schemas.openxmlformats.org/officeDocument/2006/relationships/image"/><Relationship Id="rId4" Target="../media/image8.png" Type="http://schemas.openxmlformats.org/officeDocument/2006/relationships/image"/><Relationship Id="rId5" Target="../media/image9.svg" Type="http://schemas.openxmlformats.org/officeDocument/2006/relationships/image"/><Relationship Id="rId6" Target="../media/image20.png" Type="http://schemas.openxmlformats.org/officeDocument/2006/relationships/image"/><Relationship Id="rId7" Target="../media/image21.pn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6.png" Type="http://schemas.openxmlformats.org/officeDocument/2006/relationships/image"/><Relationship Id="rId3" Target="../media/image7.svg" Type="http://schemas.openxmlformats.org/officeDocument/2006/relationships/image"/><Relationship Id="rId4" Target="../media/image8.png" Type="http://schemas.openxmlformats.org/officeDocument/2006/relationships/image"/><Relationship Id="rId5" Target="../media/image9.sv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6.png" Type="http://schemas.openxmlformats.org/officeDocument/2006/relationships/image"/><Relationship Id="rId3" Target="../media/image7.svg" Type="http://schemas.openxmlformats.org/officeDocument/2006/relationships/image"/><Relationship Id="rId4" Target="../media/image8.png" Type="http://schemas.openxmlformats.org/officeDocument/2006/relationships/image"/><Relationship Id="rId5" Target="../media/image9.svg" Type="http://schemas.openxmlformats.org/officeDocument/2006/relationships/image"/><Relationship Id="rId6" Target="../media/image22.png" Type="http://schemas.openxmlformats.org/officeDocument/2006/relationships/image"/><Relationship Id="rId7" Target="../media/image23.png" Type="http://schemas.openxmlformats.org/officeDocument/2006/relationships/image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28.png" Type="http://schemas.openxmlformats.org/officeDocument/2006/relationships/image"/><Relationship Id="rId11" Target="../media/image29.jpeg" Type="http://schemas.openxmlformats.org/officeDocument/2006/relationships/image"/><Relationship Id="rId12" Target="../media/image30.png" Type="http://schemas.openxmlformats.org/officeDocument/2006/relationships/image"/><Relationship Id="rId13" Target="../media/image31.jpeg" Type="http://schemas.openxmlformats.org/officeDocument/2006/relationships/image"/><Relationship Id="rId14" Target="../media/image32.jpeg" Type="http://schemas.openxmlformats.org/officeDocument/2006/relationships/image"/><Relationship Id="rId15" Target="../media/image33.jpeg" Type="http://schemas.openxmlformats.org/officeDocument/2006/relationships/image"/><Relationship Id="rId2" Target="../media/image6.png" Type="http://schemas.openxmlformats.org/officeDocument/2006/relationships/image"/><Relationship Id="rId3" Target="../media/image7.svg" Type="http://schemas.openxmlformats.org/officeDocument/2006/relationships/image"/><Relationship Id="rId4" Target="../media/image8.png" Type="http://schemas.openxmlformats.org/officeDocument/2006/relationships/image"/><Relationship Id="rId5" Target="../media/image9.svg" Type="http://schemas.openxmlformats.org/officeDocument/2006/relationships/image"/><Relationship Id="rId6" Target="../media/image24.jpeg" Type="http://schemas.openxmlformats.org/officeDocument/2006/relationships/image"/><Relationship Id="rId7" Target="../media/image25.jpeg" Type="http://schemas.openxmlformats.org/officeDocument/2006/relationships/image"/><Relationship Id="rId8" Target="../media/image26.jpeg" Type="http://schemas.openxmlformats.org/officeDocument/2006/relationships/image"/><Relationship Id="rId9" Target="../media/image27.jpeg" Type="http://schemas.openxmlformats.org/officeDocument/2006/relationships/image"/></Relationships>
</file>

<file path=ppt/slides/_rels/slide1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6.png" Type="http://schemas.openxmlformats.org/officeDocument/2006/relationships/image"/><Relationship Id="rId3" Target="../media/image7.svg" Type="http://schemas.openxmlformats.org/officeDocument/2006/relationships/image"/><Relationship Id="rId4" Target="../media/image8.png" Type="http://schemas.openxmlformats.org/officeDocument/2006/relationships/image"/><Relationship Id="rId5" Target="../media/image9.svg" Type="http://schemas.openxmlformats.org/officeDocument/2006/relationships/image"/></Relationships>
</file>

<file path=ppt/slides/_rels/slide1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6.png" Type="http://schemas.openxmlformats.org/officeDocument/2006/relationships/image"/><Relationship Id="rId3" Target="../media/image7.svg" Type="http://schemas.openxmlformats.org/officeDocument/2006/relationships/image"/><Relationship Id="rId4" Target="../media/image8.png" Type="http://schemas.openxmlformats.org/officeDocument/2006/relationships/image"/><Relationship Id="rId5" Target="../media/image9.svg" Type="http://schemas.openxmlformats.org/officeDocument/2006/relationships/image"/><Relationship Id="rId6" Target="../media/image34.png" Type="http://schemas.openxmlformats.org/officeDocument/2006/relationships/image"/><Relationship Id="rId7" Target="../media/image35.png" Type="http://schemas.openxmlformats.org/officeDocument/2006/relationships/image"/><Relationship Id="rId8" Target="../media/image36.png" Type="http://schemas.openxmlformats.org/officeDocument/2006/relationships/image"/></Relationships>
</file>

<file path=ppt/slides/_rels/slide1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6.png" Type="http://schemas.openxmlformats.org/officeDocument/2006/relationships/image"/><Relationship Id="rId3" Target="../media/image7.svg" Type="http://schemas.openxmlformats.org/officeDocument/2006/relationships/image"/><Relationship Id="rId4" Target="../media/image8.png" Type="http://schemas.openxmlformats.org/officeDocument/2006/relationships/image"/><Relationship Id="rId5" Target="../media/image9.sv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7601318" y="6476471"/>
            <a:ext cx="2652453" cy="1256425"/>
          </a:xfrm>
          <a:custGeom>
            <a:avLst/>
            <a:gdLst/>
            <a:ahLst/>
            <a:cxnLst/>
            <a:rect r="r" b="b" t="t" l="l"/>
            <a:pathLst>
              <a:path h="1256425" w="2652453">
                <a:moveTo>
                  <a:pt x="0" y="0"/>
                </a:moveTo>
                <a:lnTo>
                  <a:pt x="2652453" y="0"/>
                </a:lnTo>
                <a:lnTo>
                  <a:pt x="2652453" y="1256425"/>
                </a:lnTo>
                <a:lnTo>
                  <a:pt x="0" y="125642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5439029" y="8042655"/>
            <a:ext cx="6977030" cy="401179"/>
          </a:xfrm>
          <a:custGeom>
            <a:avLst/>
            <a:gdLst/>
            <a:ahLst/>
            <a:cxnLst/>
            <a:rect r="r" b="b" t="t" l="l"/>
            <a:pathLst>
              <a:path h="401179" w="6977030">
                <a:moveTo>
                  <a:pt x="0" y="0"/>
                </a:moveTo>
                <a:lnTo>
                  <a:pt x="6977031" y="0"/>
                </a:lnTo>
                <a:lnTo>
                  <a:pt x="6977031" y="401179"/>
                </a:lnTo>
                <a:lnTo>
                  <a:pt x="0" y="401179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3347070" y="2530827"/>
            <a:ext cx="11593860" cy="252490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4481"/>
              </a:lnSpc>
            </a:pPr>
            <a:r>
              <a:rPr lang="en-US" sz="10343">
                <a:solidFill>
                  <a:srgbClr val="000000"/>
                </a:solidFill>
                <a:latin typeface="Amatic SC Bold"/>
              </a:rPr>
              <a:t>Empathy in Action at Zoo Boise</a:t>
            </a:r>
          </a:p>
          <a:p>
            <a:pPr algn="ctr">
              <a:lnSpc>
                <a:spcPts val="5382"/>
              </a:lnSpc>
            </a:pPr>
            <a:r>
              <a:rPr lang="en-US" sz="3844">
                <a:solidFill>
                  <a:srgbClr val="000000"/>
                </a:solidFill>
                <a:latin typeface="Amatic SC Bold"/>
              </a:rPr>
              <a:t>Tierney Ball, Director of Education </a:t>
            </a:r>
          </a:p>
        </p:txBody>
      </p:sp>
      <p:grpSp>
        <p:nvGrpSpPr>
          <p:cNvPr name="Group 5" id="5"/>
          <p:cNvGrpSpPr/>
          <p:nvPr/>
        </p:nvGrpSpPr>
        <p:grpSpPr>
          <a:xfrm rot="0">
            <a:off x="1822176" y="209432"/>
            <a:ext cx="14899521" cy="1091157"/>
            <a:chOff x="0" y="0"/>
            <a:chExt cx="19866028" cy="1454876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6502237" cy="1454876"/>
            </a:xfrm>
            <a:custGeom>
              <a:avLst/>
              <a:gdLst/>
              <a:ahLst/>
              <a:cxnLst/>
              <a:rect r="r" b="b" t="t" l="l"/>
              <a:pathLst>
                <a:path h="1454876" w="6502237">
                  <a:moveTo>
                    <a:pt x="0" y="0"/>
                  </a:moveTo>
                  <a:lnTo>
                    <a:pt x="6502237" y="0"/>
                  </a:lnTo>
                  <a:lnTo>
                    <a:pt x="6502237" y="1454876"/>
                  </a:lnTo>
                  <a:lnTo>
                    <a:pt x="0" y="145487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7" id="7"/>
            <p:cNvSpPr/>
            <p:nvPr/>
          </p:nvSpPr>
          <p:spPr>
            <a:xfrm flipH="true" flipV="false" rot="-10800000">
              <a:off x="6683753" y="0"/>
              <a:ext cx="6502237" cy="1454876"/>
            </a:xfrm>
            <a:custGeom>
              <a:avLst/>
              <a:gdLst/>
              <a:ahLst/>
              <a:cxnLst/>
              <a:rect r="r" b="b" t="t" l="l"/>
              <a:pathLst>
                <a:path h="1454876" w="6502237">
                  <a:moveTo>
                    <a:pt x="6502238" y="0"/>
                  </a:moveTo>
                  <a:lnTo>
                    <a:pt x="0" y="0"/>
                  </a:lnTo>
                  <a:lnTo>
                    <a:pt x="0" y="1454876"/>
                  </a:lnTo>
                  <a:lnTo>
                    <a:pt x="6502238" y="1454876"/>
                  </a:lnTo>
                  <a:lnTo>
                    <a:pt x="6502238" y="0"/>
                  </a:lnTo>
                  <a:close/>
                </a:path>
              </a:pathLst>
            </a:custGeom>
            <a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8" id="8"/>
            <p:cNvSpPr/>
            <p:nvPr/>
          </p:nvSpPr>
          <p:spPr>
            <a:xfrm flipH="false" flipV="false" rot="0">
              <a:off x="13363791" y="0"/>
              <a:ext cx="6502237" cy="1454876"/>
            </a:xfrm>
            <a:custGeom>
              <a:avLst/>
              <a:gdLst/>
              <a:ahLst/>
              <a:cxnLst/>
              <a:rect r="r" b="b" t="t" l="l"/>
              <a:pathLst>
                <a:path h="1454876" w="6502237">
                  <a:moveTo>
                    <a:pt x="0" y="0"/>
                  </a:moveTo>
                  <a:lnTo>
                    <a:pt x="6502237" y="0"/>
                  </a:lnTo>
                  <a:lnTo>
                    <a:pt x="6502237" y="1454876"/>
                  </a:lnTo>
                  <a:lnTo>
                    <a:pt x="0" y="145487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 l="0" t="0" r="0" b="0"/>
              </a:stretch>
            </a:blipFill>
          </p:spPr>
        </p:sp>
      </p:grpSp>
      <p:sp>
        <p:nvSpPr>
          <p:cNvPr name="Freeform 9" id="9"/>
          <p:cNvSpPr/>
          <p:nvPr/>
        </p:nvSpPr>
        <p:spPr>
          <a:xfrm flipH="false" flipV="false" rot="0">
            <a:off x="1822176" y="8958842"/>
            <a:ext cx="4876678" cy="1091157"/>
          </a:xfrm>
          <a:custGeom>
            <a:avLst/>
            <a:gdLst/>
            <a:ahLst/>
            <a:cxnLst/>
            <a:rect r="r" b="b" t="t" l="l"/>
            <a:pathLst>
              <a:path h="1091157" w="4876678">
                <a:moveTo>
                  <a:pt x="0" y="0"/>
                </a:moveTo>
                <a:lnTo>
                  <a:pt x="4876678" y="0"/>
                </a:lnTo>
                <a:lnTo>
                  <a:pt x="4876678" y="1091157"/>
                </a:lnTo>
                <a:lnTo>
                  <a:pt x="0" y="1091157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true" flipV="false" rot="-10800000">
            <a:off x="6834991" y="8958842"/>
            <a:ext cx="4876678" cy="1091157"/>
          </a:xfrm>
          <a:custGeom>
            <a:avLst/>
            <a:gdLst/>
            <a:ahLst/>
            <a:cxnLst/>
            <a:rect r="r" b="b" t="t" l="l"/>
            <a:pathLst>
              <a:path h="1091157" w="4876678">
                <a:moveTo>
                  <a:pt x="4876678" y="0"/>
                </a:moveTo>
                <a:lnTo>
                  <a:pt x="0" y="0"/>
                </a:lnTo>
                <a:lnTo>
                  <a:pt x="0" y="1091157"/>
                </a:lnTo>
                <a:lnTo>
                  <a:pt x="4876678" y="1091157"/>
                </a:lnTo>
                <a:lnTo>
                  <a:pt x="4876678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11845019" y="8958842"/>
            <a:ext cx="4876678" cy="1091157"/>
          </a:xfrm>
          <a:custGeom>
            <a:avLst/>
            <a:gdLst/>
            <a:ahLst/>
            <a:cxnLst/>
            <a:rect r="r" b="b" t="t" l="l"/>
            <a:pathLst>
              <a:path h="1091157" w="4876678">
                <a:moveTo>
                  <a:pt x="0" y="0"/>
                </a:moveTo>
                <a:lnTo>
                  <a:pt x="4876678" y="0"/>
                </a:lnTo>
                <a:lnTo>
                  <a:pt x="4876678" y="1091157"/>
                </a:lnTo>
                <a:lnTo>
                  <a:pt x="0" y="1091157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131916">
            <a:off x="-633274" y="8755193"/>
            <a:ext cx="19024067" cy="4993818"/>
          </a:xfrm>
          <a:custGeom>
            <a:avLst/>
            <a:gdLst/>
            <a:ahLst/>
            <a:cxnLst/>
            <a:rect r="r" b="b" t="t" l="l"/>
            <a:pathLst>
              <a:path h="4993818" w="19024067">
                <a:moveTo>
                  <a:pt x="0" y="0"/>
                </a:moveTo>
                <a:lnTo>
                  <a:pt x="19024066" y="0"/>
                </a:lnTo>
                <a:lnTo>
                  <a:pt x="19024066" y="4993817"/>
                </a:lnTo>
                <a:lnTo>
                  <a:pt x="0" y="499381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5439170" y="9229725"/>
            <a:ext cx="2568403" cy="975654"/>
          </a:xfrm>
          <a:custGeom>
            <a:avLst/>
            <a:gdLst/>
            <a:ahLst/>
            <a:cxnLst/>
            <a:rect r="r" b="b" t="t" l="l"/>
            <a:pathLst>
              <a:path h="975654" w="2568403">
                <a:moveTo>
                  <a:pt x="0" y="0"/>
                </a:moveTo>
                <a:lnTo>
                  <a:pt x="2568403" y="0"/>
                </a:lnTo>
                <a:lnTo>
                  <a:pt x="2568403" y="975654"/>
                </a:lnTo>
                <a:lnTo>
                  <a:pt x="0" y="97565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-69773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131916">
            <a:off x="-229202" y="-3042319"/>
            <a:ext cx="19024067" cy="4993818"/>
          </a:xfrm>
          <a:custGeom>
            <a:avLst/>
            <a:gdLst/>
            <a:ahLst/>
            <a:cxnLst/>
            <a:rect r="r" b="b" t="t" l="l"/>
            <a:pathLst>
              <a:path h="4993818" w="19024067">
                <a:moveTo>
                  <a:pt x="0" y="0"/>
                </a:moveTo>
                <a:lnTo>
                  <a:pt x="19024066" y="0"/>
                </a:lnTo>
                <a:lnTo>
                  <a:pt x="19024066" y="4993818"/>
                </a:lnTo>
                <a:lnTo>
                  <a:pt x="0" y="499381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673224" y="4165204"/>
            <a:ext cx="16941552" cy="176609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4481"/>
              </a:lnSpc>
              <a:spcBef>
                <a:spcPct val="0"/>
              </a:spcBef>
            </a:pPr>
            <a:r>
              <a:rPr lang="en-US" sz="10343">
                <a:solidFill>
                  <a:srgbClr val="000000"/>
                </a:solidFill>
                <a:latin typeface="Amatic SC Bold"/>
              </a:rPr>
              <a:t> Staff and Volunteer Training and Resources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7211467" y="-9525"/>
            <a:ext cx="3865066" cy="11842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799"/>
              </a:lnSpc>
            </a:pPr>
            <a:r>
              <a:rPr lang="en-US" sz="6999">
                <a:solidFill>
                  <a:srgbClr val="C75E15"/>
                </a:solidFill>
                <a:latin typeface="Amatic"/>
              </a:rPr>
              <a:t>Video Trainings</a:t>
            </a:r>
          </a:p>
        </p:txBody>
      </p:sp>
      <p:sp>
        <p:nvSpPr>
          <p:cNvPr name="Freeform 3" id="3"/>
          <p:cNvSpPr/>
          <p:nvPr/>
        </p:nvSpPr>
        <p:spPr>
          <a:xfrm flipH="false" flipV="false" rot="131916">
            <a:off x="-633274" y="8755193"/>
            <a:ext cx="19024067" cy="4993818"/>
          </a:xfrm>
          <a:custGeom>
            <a:avLst/>
            <a:gdLst/>
            <a:ahLst/>
            <a:cxnLst/>
            <a:rect r="r" b="b" t="t" l="l"/>
            <a:pathLst>
              <a:path h="4993818" w="19024067">
                <a:moveTo>
                  <a:pt x="0" y="0"/>
                </a:moveTo>
                <a:lnTo>
                  <a:pt x="19024066" y="0"/>
                </a:lnTo>
                <a:lnTo>
                  <a:pt x="19024066" y="4993817"/>
                </a:lnTo>
                <a:lnTo>
                  <a:pt x="0" y="499381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5439170" y="9229725"/>
            <a:ext cx="2568403" cy="975654"/>
          </a:xfrm>
          <a:custGeom>
            <a:avLst/>
            <a:gdLst/>
            <a:ahLst/>
            <a:cxnLst/>
            <a:rect r="r" b="b" t="t" l="l"/>
            <a:pathLst>
              <a:path h="975654" w="2568403">
                <a:moveTo>
                  <a:pt x="0" y="0"/>
                </a:moveTo>
                <a:lnTo>
                  <a:pt x="2568403" y="0"/>
                </a:lnTo>
                <a:lnTo>
                  <a:pt x="2568403" y="975654"/>
                </a:lnTo>
                <a:lnTo>
                  <a:pt x="0" y="97565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-69773" b="0"/>
            </a:stretch>
          </a:blipFill>
        </p:spPr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5829002" y="-9525"/>
            <a:ext cx="6629995" cy="11842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799"/>
              </a:lnSpc>
            </a:pPr>
            <a:r>
              <a:rPr lang="en-US" sz="6999">
                <a:solidFill>
                  <a:srgbClr val="C75E15"/>
                </a:solidFill>
                <a:latin typeface="Amatic"/>
              </a:rPr>
              <a:t>In-person Training Example</a:t>
            </a:r>
          </a:p>
        </p:txBody>
      </p:sp>
      <p:sp>
        <p:nvSpPr>
          <p:cNvPr name="Freeform 3" id="3"/>
          <p:cNvSpPr/>
          <p:nvPr/>
        </p:nvSpPr>
        <p:spPr>
          <a:xfrm flipH="false" flipV="false" rot="131916">
            <a:off x="-633274" y="8755193"/>
            <a:ext cx="19024067" cy="4993818"/>
          </a:xfrm>
          <a:custGeom>
            <a:avLst/>
            <a:gdLst/>
            <a:ahLst/>
            <a:cxnLst/>
            <a:rect r="r" b="b" t="t" l="l"/>
            <a:pathLst>
              <a:path h="4993818" w="19024067">
                <a:moveTo>
                  <a:pt x="0" y="0"/>
                </a:moveTo>
                <a:lnTo>
                  <a:pt x="19024066" y="0"/>
                </a:lnTo>
                <a:lnTo>
                  <a:pt x="19024066" y="4993817"/>
                </a:lnTo>
                <a:lnTo>
                  <a:pt x="0" y="499381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5439170" y="9229725"/>
            <a:ext cx="2568403" cy="975654"/>
          </a:xfrm>
          <a:custGeom>
            <a:avLst/>
            <a:gdLst/>
            <a:ahLst/>
            <a:cxnLst/>
            <a:rect r="r" b="b" t="t" l="l"/>
            <a:pathLst>
              <a:path h="975654" w="2568403">
                <a:moveTo>
                  <a:pt x="0" y="0"/>
                </a:moveTo>
                <a:lnTo>
                  <a:pt x="2568403" y="0"/>
                </a:lnTo>
                <a:lnTo>
                  <a:pt x="2568403" y="975654"/>
                </a:lnTo>
                <a:lnTo>
                  <a:pt x="0" y="97565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-69773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4916173" y="1463108"/>
            <a:ext cx="10416601" cy="731454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marL="815208" indent="-407604" lvl="1">
              <a:lnSpc>
                <a:spcPts val="5286"/>
              </a:lnSpc>
              <a:buFont typeface="Arial"/>
              <a:buChar char="•"/>
            </a:pPr>
            <a:r>
              <a:rPr lang="en-US" sz="3775">
                <a:solidFill>
                  <a:srgbClr val="000000"/>
                </a:solidFill>
                <a:latin typeface="Glacial Indifference"/>
              </a:rPr>
              <a:t>Reframes guests' perception to view a situation as </a:t>
            </a:r>
            <a:r>
              <a:rPr lang="en-US" sz="3775">
                <a:solidFill>
                  <a:srgbClr val="000000"/>
                </a:solidFill>
                <a:latin typeface="Glacial Indifference Bold"/>
              </a:rPr>
              <a:t>the animal</a:t>
            </a:r>
            <a:r>
              <a:rPr lang="en-US" sz="3775">
                <a:solidFill>
                  <a:srgbClr val="000000"/>
                </a:solidFill>
                <a:latin typeface="Glacial Indifference"/>
              </a:rPr>
              <a:t> would experience it.</a:t>
            </a:r>
          </a:p>
          <a:p>
            <a:pPr marL="1630416" indent="-543472" lvl="2">
              <a:lnSpc>
                <a:spcPts val="5286"/>
              </a:lnSpc>
              <a:buFont typeface="Arial"/>
              <a:buChar char="⚬"/>
            </a:pPr>
            <a:r>
              <a:rPr lang="en-US" sz="3775">
                <a:solidFill>
                  <a:srgbClr val="000000"/>
                </a:solidFill>
                <a:latin typeface="Glacial Indifference"/>
              </a:rPr>
              <a:t>An animals experience can be both similar and different from our own experiences</a:t>
            </a:r>
          </a:p>
          <a:p>
            <a:pPr marL="1630416" indent="-543472" lvl="2">
              <a:lnSpc>
                <a:spcPts val="5286"/>
              </a:lnSpc>
              <a:buFont typeface="Arial"/>
              <a:buChar char="⚬"/>
            </a:pPr>
            <a:r>
              <a:rPr lang="en-US" sz="3775">
                <a:solidFill>
                  <a:srgbClr val="000000"/>
                </a:solidFill>
                <a:latin typeface="Glacial Indifference"/>
              </a:rPr>
              <a:t>Highlight some of those differences or similarities that would have a big effect on perception.</a:t>
            </a:r>
          </a:p>
          <a:p>
            <a:pPr marL="1630416" indent="-543472" lvl="2">
              <a:lnSpc>
                <a:spcPts val="5286"/>
              </a:lnSpc>
              <a:buFont typeface="Arial"/>
              <a:buChar char="⚬"/>
            </a:pPr>
            <a:r>
              <a:rPr lang="en-US" sz="3775">
                <a:solidFill>
                  <a:srgbClr val="000000"/>
                </a:solidFill>
                <a:latin typeface="Glacial Indifference"/>
              </a:rPr>
              <a:t>"Imagine being able to hear bugs digging underneath the dirt. It makes sense why Fletcher the Bat Eared fox is not a fan of loud noises."</a:t>
            </a:r>
          </a:p>
        </p:txBody>
      </p:sp>
      <p:sp>
        <p:nvSpPr>
          <p:cNvPr name="Freeform 6" id="6"/>
          <p:cNvSpPr/>
          <p:nvPr/>
        </p:nvSpPr>
        <p:spPr>
          <a:xfrm flipH="false" flipV="false" rot="0">
            <a:off x="15439170" y="5143500"/>
            <a:ext cx="2793677" cy="3880106"/>
          </a:xfrm>
          <a:custGeom>
            <a:avLst/>
            <a:gdLst/>
            <a:ahLst/>
            <a:cxnLst/>
            <a:rect r="r" b="b" t="t" l="l"/>
            <a:pathLst>
              <a:path h="3880106" w="2793677">
                <a:moveTo>
                  <a:pt x="0" y="0"/>
                </a:moveTo>
                <a:lnTo>
                  <a:pt x="2793677" y="0"/>
                </a:lnTo>
                <a:lnTo>
                  <a:pt x="2793677" y="3880106"/>
                </a:lnTo>
                <a:lnTo>
                  <a:pt x="0" y="3880106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7" id="7"/>
          <p:cNvGrpSpPr>
            <a:grpSpLocks noChangeAspect="true"/>
          </p:cNvGrpSpPr>
          <p:nvPr/>
        </p:nvGrpSpPr>
        <p:grpSpPr>
          <a:xfrm rot="0">
            <a:off x="314740" y="384091"/>
            <a:ext cx="4826111" cy="8393561"/>
            <a:chOff x="0" y="0"/>
            <a:chExt cx="3291840" cy="5725160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38100" y="0"/>
              <a:ext cx="3252470" cy="1734820"/>
            </a:xfrm>
            <a:custGeom>
              <a:avLst/>
              <a:gdLst/>
              <a:ahLst/>
              <a:cxnLst/>
              <a:rect r="r" b="b" t="t" l="l"/>
              <a:pathLst>
                <a:path h="1734820" w="3252470">
                  <a:moveTo>
                    <a:pt x="3021330" y="0"/>
                  </a:moveTo>
                  <a:cubicBezTo>
                    <a:pt x="2995930" y="2540"/>
                    <a:pt x="2971800" y="6350"/>
                    <a:pt x="2946400" y="8890"/>
                  </a:cubicBezTo>
                  <a:cubicBezTo>
                    <a:pt x="2937510" y="10160"/>
                    <a:pt x="2927350" y="11430"/>
                    <a:pt x="2918460" y="12700"/>
                  </a:cubicBezTo>
                  <a:cubicBezTo>
                    <a:pt x="2905760" y="13970"/>
                    <a:pt x="2915920" y="12700"/>
                    <a:pt x="2918460" y="12700"/>
                  </a:cubicBezTo>
                  <a:cubicBezTo>
                    <a:pt x="2894330" y="16510"/>
                    <a:pt x="2871470" y="19050"/>
                    <a:pt x="2847340" y="22860"/>
                  </a:cubicBezTo>
                  <a:cubicBezTo>
                    <a:pt x="2815590" y="26670"/>
                    <a:pt x="2783840" y="30480"/>
                    <a:pt x="2752090" y="31750"/>
                  </a:cubicBezTo>
                  <a:cubicBezTo>
                    <a:pt x="2519680" y="46990"/>
                    <a:pt x="2286000" y="16510"/>
                    <a:pt x="2053590" y="15240"/>
                  </a:cubicBezTo>
                  <a:cubicBezTo>
                    <a:pt x="1816100" y="12700"/>
                    <a:pt x="1577340" y="13970"/>
                    <a:pt x="1339850" y="19050"/>
                  </a:cubicBezTo>
                  <a:cubicBezTo>
                    <a:pt x="892810" y="27940"/>
                    <a:pt x="445770" y="46990"/>
                    <a:pt x="0" y="49530"/>
                  </a:cubicBezTo>
                  <a:cubicBezTo>
                    <a:pt x="1270" y="480060"/>
                    <a:pt x="12700" y="911860"/>
                    <a:pt x="21590" y="1342390"/>
                  </a:cubicBezTo>
                  <a:cubicBezTo>
                    <a:pt x="24130" y="1470660"/>
                    <a:pt x="26670" y="1598930"/>
                    <a:pt x="27940" y="1725930"/>
                  </a:cubicBezTo>
                  <a:cubicBezTo>
                    <a:pt x="228600" y="1728470"/>
                    <a:pt x="427990" y="1734820"/>
                    <a:pt x="628650" y="1733550"/>
                  </a:cubicBezTo>
                  <a:cubicBezTo>
                    <a:pt x="871220" y="1732280"/>
                    <a:pt x="1113790" y="1714500"/>
                    <a:pt x="1356360" y="1710690"/>
                  </a:cubicBezTo>
                  <a:cubicBezTo>
                    <a:pt x="1596390" y="1706880"/>
                    <a:pt x="1835150" y="1711960"/>
                    <a:pt x="2075180" y="1715770"/>
                  </a:cubicBezTo>
                  <a:cubicBezTo>
                    <a:pt x="2316480" y="1719580"/>
                    <a:pt x="2559050" y="1720850"/>
                    <a:pt x="2800350" y="1713230"/>
                  </a:cubicBezTo>
                  <a:cubicBezTo>
                    <a:pt x="2917190" y="1709420"/>
                    <a:pt x="3034030" y="1705610"/>
                    <a:pt x="3150870" y="1709420"/>
                  </a:cubicBezTo>
                  <a:cubicBezTo>
                    <a:pt x="3185160" y="1710690"/>
                    <a:pt x="3218180" y="1710690"/>
                    <a:pt x="3252470" y="1711960"/>
                  </a:cubicBezTo>
                  <a:cubicBezTo>
                    <a:pt x="3247390" y="1141730"/>
                    <a:pt x="3233420" y="570230"/>
                    <a:pt x="3233420" y="0"/>
                  </a:cubicBezTo>
                  <a:lnTo>
                    <a:pt x="3021330" y="0"/>
                  </a:lnTo>
                  <a:close/>
                </a:path>
              </a:pathLst>
            </a:custGeom>
            <a:blipFill>
              <a:blip r:embed="rId8"/>
              <a:stretch>
                <a:fillRect l="0" t="-44851" r="0" b="-188661"/>
              </a:stretch>
            </a:blipFill>
          </p:spPr>
        </p:sp>
        <p:sp>
          <p:nvSpPr>
            <p:cNvPr name="Freeform 9" id="9"/>
            <p:cNvSpPr/>
            <p:nvPr/>
          </p:nvSpPr>
          <p:spPr>
            <a:xfrm flipH="false" flipV="false" rot="0">
              <a:off x="31750" y="2037080"/>
              <a:ext cx="3260090" cy="1697990"/>
            </a:xfrm>
            <a:custGeom>
              <a:avLst/>
              <a:gdLst/>
              <a:ahLst/>
              <a:cxnLst/>
              <a:rect r="r" b="b" t="t" l="l"/>
              <a:pathLst>
                <a:path h="1697990" w="3260090">
                  <a:moveTo>
                    <a:pt x="3260090" y="10160"/>
                  </a:moveTo>
                  <a:lnTo>
                    <a:pt x="3111500" y="6350"/>
                  </a:lnTo>
                  <a:cubicBezTo>
                    <a:pt x="2979420" y="3810"/>
                    <a:pt x="2847340" y="11430"/>
                    <a:pt x="2715260" y="13970"/>
                  </a:cubicBezTo>
                  <a:cubicBezTo>
                    <a:pt x="2233930" y="25400"/>
                    <a:pt x="1752600" y="0"/>
                    <a:pt x="1271270" y="11430"/>
                  </a:cubicBezTo>
                  <a:cubicBezTo>
                    <a:pt x="1028700" y="16510"/>
                    <a:pt x="786130" y="34290"/>
                    <a:pt x="543560" y="33020"/>
                  </a:cubicBezTo>
                  <a:cubicBezTo>
                    <a:pt x="374650" y="31750"/>
                    <a:pt x="205740" y="27940"/>
                    <a:pt x="36830" y="25400"/>
                  </a:cubicBezTo>
                  <a:cubicBezTo>
                    <a:pt x="38100" y="227330"/>
                    <a:pt x="36830" y="429260"/>
                    <a:pt x="31750" y="629920"/>
                  </a:cubicBezTo>
                  <a:cubicBezTo>
                    <a:pt x="26670" y="829310"/>
                    <a:pt x="16510" y="1028700"/>
                    <a:pt x="10160" y="1226820"/>
                  </a:cubicBezTo>
                  <a:cubicBezTo>
                    <a:pt x="6350" y="1372870"/>
                    <a:pt x="2540" y="1520190"/>
                    <a:pt x="0" y="1666240"/>
                  </a:cubicBezTo>
                  <a:cubicBezTo>
                    <a:pt x="242570" y="1663700"/>
                    <a:pt x="486410" y="1654810"/>
                    <a:pt x="728980" y="1648460"/>
                  </a:cubicBezTo>
                  <a:cubicBezTo>
                    <a:pt x="967740" y="1642110"/>
                    <a:pt x="1205230" y="1647190"/>
                    <a:pt x="1443990" y="1648460"/>
                  </a:cubicBezTo>
                  <a:cubicBezTo>
                    <a:pt x="1680210" y="1648460"/>
                    <a:pt x="1916430" y="1642110"/>
                    <a:pt x="2153920" y="1643380"/>
                  </a:cubicBezTo>
                  <a:cubicBezTo>
                    <a:pt x="2387600" y="1643380"/>
                    <a:pt x="2620010" y="1653540"/>
                    <a:pt x="2851150" y="1680210"/>
                  </a:cubicBezTo>
                  <a:cubicBezTo>
                    <a:pt x="2959100" y="1692910"/>
                    <a:pt x="3068320" y="1697990"/>
                    <a:pt x="3177540" y="1696720"/>
                  </a:cubicBezTo>
                  <a:cubicBezTo>
                    <a:pt x="3188970" y="1696720"/>
                    <a:pt x="3200400" y="1696720"/>
                    <a:pt x="3211830" y="1695450"/>
                  </a:cubicBezTo>
                  <a:lnTo>
                    <a:pt x="3219450" y="1474470"/>
                  </a:lnTo>
                  <a:cubicBezTo>
                    <a:pt x="3227070" y="1287780"/>
                    <a:pt x="3238500" y="1099820"/>
                    <a:pt x="3247391" y="913130"/>
                  </a:cubicBezTo>
                  <a:cubicBezTo>
                    <a:pt x="3256281" y="722630"/>
                    <a:pt x="3258820" y="532130"/>
                    <a:pt x="3260091" y="341630"/>
                  </a:cubicBezTo>
                  <a:lnTo>
                    <a:pt x="3260091" y="10160"/>
                  </a:lnTo>
                  <a:close/>
                </a:path>
              </a:pathLst>
            </a:custGeom>
            <a:blipFill>
              <a:blip r:embed="rId9"/>
              <a:stretch>
                <a:fillRect l="0" t="-24341" r="0" b="-24341"/>
              </a:stretch>
            </a:blipFill>
          </p:spPr>
        </p:sp>
        <p:sp>
          <p:nvSpPr>
            <p:cNvPr name="Freeform 10" id="10"/>
            <p:cNvSpPr/>
            <p:nvPr/>
          </p:nvSpPr>
          <p:spPr>
            <a:xfrm flipH="true" flipV="false" rot="0">
              <a:off x="-1330" y="3986530"/>
              <a:ext cx="3270250" cy="1742440"/>
            </a:xfrm>
            <a:custGeom>
              <a:avLst/>
              <a:gdLst/>
              <a:ahLst/>
              <a:cxnLst/>
              <a:rect r="r" b="b" t="t" l="l"/>
              <a:pathLst>
                <a:path h="1742440" w="3270250">
                  <a:moveTo>
                    <a:pt x="2540" y="727710"/>
                  </a:moveTo>
                  <a:cubicBezTo>
                    <a:pt x="2540" y="549910"/>
                    <a:pt x="22860" y="372110"/>
                    <a:pt x="26670" y="193040"/>
                  </a:cubicBezTo>
                  <a:cubicBezTo>
                    <a:pt x="26670" y="153670"/>
                    <a:pt x="27940" y="114300"/>
                    <a:pt x="27940" y="74930"/>
                  </a:cubicBezTo>
                  <a:cubicBezTo>
                    <a:pt x="45720" y="74930"/>
                    <a:pt x="63500" y="76200"/>
                    <a:pt x="81280" y="76200"/>
                  </a:cubicBezTo>
                  <a:cubicBezTo>
                    <a:pt x="205740" y="76200"/>
                    <a:pt x="327660" y="64770"/>
                    <a:pt x="450850" y="50800"/>
                  </a:cubicBezTo>
                  <a:cubicBezTo>
                    <a:pt x="922020" y="0"/>
                    <a:pt x="1397000" y="31750"/>
                    <a:pt x="1869440" y="26670"/>
                  </a:cubicBezTo>
                  <a:cubicBezTo>
                    <a:pt x="2110740" y="24130"/>
                    <a:pt x="2350770" y="22861"/>
                    <a:pt x="2592070" y="30480"/>
                  </a:cubicBezTo>
                  <a:cubicBezTo>
                    <a:pt x="2807970" y="36830"/>
                    <a:pt x="3023870" y="44450"/>
                    <a:pt x="3241040" y="45720"/>
                  </a:cubicBezTo>
                  <a:cubicBezTo>
                    <a:pt x="3246120" y="416561"/>
                    <a:pt x="3249930" y="787400"/>
                    <a:pt x="3260090" y="1156970"/>
                  </a:cubicBezTo>
                  <a:cubicBezTo>
                    <a:pt x="3265170" y="1341120"/>
                    <a:pt x="3270250" y="1526540"/>
                    <a:pt x="3266440" y="1710690"/>
                  </a:cubicBezTo>
                  <a:cubicBezTo>
                    <a:pt x="3003550" y="1710690"/>
                    <a:pt x="2741930" y="1715770"/>
                    <a:pt x="2479040" y="1720850"/>
                  </a:cubicBezTo>
                  <a:cubicBezTo>
                    <a:pt x="1995170" y="1731010"/>
                    <a:pt x="1510030" y="1742440"/>
                    <a:pt x="1026160" y="1732280"/>
                  </a:cubicBezTo>
                  <a:cubicBezTo>
                    <a:pt x="684530" y="1724660"/>
                    <a:pt x="341630" y="1717040"/>
                    <a:pt x="0" y="1713230"/>
                  </a:cubicBezTo>
                  <a:cubicBezTo>
                    <a:pt x="52070" y="1389380"/>
                    <a:pt x="1270" y="1055370"/>
                    <a:pt x="2540" y="727710"/>
                  </a:cubicBezTo>
                  <a:close/>
                </a:path>
              </a:pathLst>
            </a:custGeom>
            <a:blipFill>
              <a:blip r:embed="rId10"/>
              <a:stretch>
                <a:fillRect l="0" t="-21462" r="0" b="-21462"/>
              </a:stretch>
            </a:blipFill>
          </p:spPr>
        </p:sp>
      </p:grpSp>
      <p:sp>
        <p:nvSpPr>
          <p:cNvPr name="TextBox 11" id="11"/>
          <p:cNvSpPr txBox="true"/>
          <p:nvPr/>
        </p:nvSpPr>
        <p:spPr>
          <a:xfrm rot="0">
            <a:off x="16238687" y="7491133"/>
            <a:ext cx="1194643" cy="65659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659"/>
              </a:lnSpc>
            </a:pPr>
            <a:r>
              <a:rPr lang="en-US" sz="1899">
                <a:solidFill>
                  <a:srgbClr val="C75E15"/>
                </a:solidFill>
                <a:latin typeface="Glacial Indifference"/>
              </a:rPr>
              <a:t>Perspective</a:t>
            </a:r>
          </a:p>
          <a:p>
            <a:pPr algn="ctr">
              <a:lnSpc>
                <a:spcPts val="2659"/>
              </a:lnSpc>
            </a:pPr>
            <a:r>
              <a:rPr lang="en-US" sz="1899">
                <a:solidFill>
                  <a:srgbClr val="C75E15"/>
                </a:solidFill>
                <a:latin typeface="Glacial Indifference"/>
              </a:rPr>
              <a:t> Taking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131916">
            <a:off x="-633274" y="8755193"/>
            <a:ext cx="19024067" cy="4993818"/>
          </a:xfrm>
          <a:custGeom>
            <a:avLst/>
            <a:gdLst/>
            <a:ahLst/>
            <a:cxnLst/>
            <a:rect r="r" b="b" t="t" l="l"/>
            <a:pathLst>
              <a:path h="4993818" w="19024067">
                <a:moveTo>
                  <a:pt x="0" y="0"/>
                </a:moveTo>
                <a:lnTo>
                  <a:pt x="19024066" y="0"/>
                </a:lnTo>
                <a:lnTo>
                  <a:pt x="19024066" y="4993817"/>
                </a:lnTo>
                <a:lnTo>
                  <a:pt x="0" y="499381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5439170" y="9229725"/>
            <a:ext cx="2568403" cy="975654"/>
          </a:xfrm>
          <a:custGeom>
            <a:avLst/>
            <a:gdLst/>
            <a:ahLst/>
            <a:cxnLst/>
            <a:rect r="r" b="b" t="t" l="l"/>
            <a:pathLst>
              <a:path h="975654" w="2568403">
                <a:moveTo>
                  <a:pt x="0" y="0"/>
                </a:moveTo>
                <a:lnTo>
                  <a:pt x="2568403" y="0"/>
                </a:lnTo>
                <a:lnTo>
                  <a:pt x="2568403" y="975654"/>
                </a:lnTo>
                <a:lnTo>
                  <a:pt x="0" y="97565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-69773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2105379" y="1174750"/>
            <a:ext cx="5996442" cy="7706172"/>
          </a:xfrm>
          <a:custGeom>
            <a:avLst/>
            <a:gdLst/>
            <a:ahLst/>
            <a:cxnLst/>
            <a:rect r="r" b="b" t="t" l="l"/>
            <a:pathLst>
              <a:path h="7706172" w="5996442">
                <a:moveTo>
                  <a:pt x="0" y="0"/>
                </a:moveTo>
                <a:lnTo>
                  <a:pt x="5996442" y="0"/>
                </a:lnTo>
                <a:lnTo>
                  <a:pt x="5996442" y="7706172"/>
                </a:lnTo>
                <a:lnTo>
                  <a:pt x="0" y="7706172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-2293949">
            <a:off x="7541778" y="7156934"/>
            <a:ext cx="1439079" cy="1026027"/>
          </a:xfrm>
          <a:custGeom>
            <a:avLst/>
            <a:gdLst/>
            <a:ahLst/>
            <a:cxnLst/>
            <a:rect r="r" b="b" t="t" l="l"/>
            <a:pathLst>
              <a:path h="1026027" w="1439079">
                <a:moveTo>
                  <a:pt x="0" y="0"/>
                </a:moveTo>
                <a:lnTo>
                  <a:pt x="1439078" y="0"/>
                </a:lnTo>
                <a:lnTo>
                  <a:pt x="1439078" y="1026027"/>
                </a:lnTo>
                <a:lnTo>
                  <a:pt x="0" y="1026027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8535612" y="4168311"/>
            <a:ext cx="9639871" cy="2910539"/>
          </a:xfrm>
          <a:custGeom>
            <a:avLst/>
            <a:gdLst/>
            <a:ahLst/>
            <a:cxnLst/>
            <a:rect r="r" b="b" t="t" l="l"/>
            <a:pathLst>
              <a:path h="2910539" w="9639871">
                <a:moveTo>
                  <a:pt x="0" y="0"/>
                </a:moveTo>
                <a:lnTo>
                  <a:pt x="9639871" y="0"/>
                </a:lnTo>
                <a:lnTo>
                  <a:pt x="9639871" y="2910539"/>
                </a:lnTo>
                <a:lnTo>
                  <a:pt x="0" y="2910539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6539478" y="-9525"/>
            <a:ext cx="4697611" cy="11842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799"/>
              </a:lnSpc>
            </a:pPr>
            <a:r>
              <a:rPr lang="en-US" sz="6999">
                <a:solidFill>
                  <a:srgbClr val="C75E15"/>
                </a:solidFill>
                <a:latin typeface="Amatic"/>
              </a:rPr>
              <a:t>Interpretive Guides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8750371" y="4505280"/>
            <a:ext cx="9128814" cy="217945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090"/>
              </a:lnSpc>
            </a:pPr>
            <a:r>
              <a:rPr lang="en-US" sz="2207">
                <a:solidFill>
                  <a:srgbClr val="000000"/>
                </a:solidFill>
                <a:latin typeface="Trebuchet MS 1"/>
              </a:rPr>
              <a:t>Time for a little “me” moment...</a:t>
            </a:r>
          </a:p>
          <a:p>
            <a:pPr algn="ctr">
              <a:lnSpc>
                <a:spcPts val="2908"/>
              </a:lnSpc>
            </a:pPr>
            <a:r>
              <a:rPr lang="en-US" sz="2077">
                <a:solidFill>
                  <a:srgbClr val="000000"/>
                </a:solidFill>
                <a:latin typeface="Trebuchet MS 2"/>
              </a:rPr>
              <a:t>According to the keepers, snow leopards are bursting with character. If they had to sum them up in a single word, they’d label Sabu as sweet and Kabita as sassy. Picture Kabita as the morning greeter, cheekily nuzzling against the mesh, while Sabu is the social butterfly, chatting up a storm with any keeper or critter in earshot. 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6034385" y="11111"/>
            <a:ext cx="6219230" cy="10382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400"/>
              </a:lnSpc>
            </a:pPr>
            <a:r>
              <a:rPr lang="en-US" sz="6000">
                <a:solidFill>
                  <a:srgbClr val="C75E15"/>
                </a:solidFill>
                <a:latin typeface="Amatic"/>
              </a:rPr>
              <a:t>Staff and Volunteer Responses</a:t>
            </a:r>
            <a:r>
              <a:rPr lang="en-US" sz="6000">
                <a:solidFill>
                  <a:srgbClr val="C75E15"/>
                </a:solidFill>
                <a:latin typeface="Amatic"/>
              </a:rPr>
              <a:t> </a:t>
            </a:r>
          </a:p>
        </p:txBody>
      </p:sp>
      <p:sp>
        <p:nvSpPr>
          <p:cNvPr name="Freeform 3" id="3"/>
          <p:cNvSpPr/>
          <p:nvPr/>
        </p:nvSpPr>
        <p:spPr>
          <a:xfrm flipH="false" flipV="false" rot="131916">
            <a:off x="-633274" y="8755193"/>
            <a:ext cx="19024067" cy="4993818"/>
          </a:xfrm>
          <a:custGeom>
            <a:avLst/>
            <a:gdLst/>
            <a:ahLst/>
            <a:cxnLst/>
            <a:rect r="r" b="b" t="t" l="l"/>
            <a:pathLst>
              <a:path h="4993818" w="19024067">
                <a:moveTo>
                  <a:pt x="0" y="0"/>
                </a:moveTo>
                <a:lnTo>
                  <a:pt x="19024066" y="0"/>
                </a:lnTo>
                <a:lnTo>
                  <a:pt x="19024066" y="4993817"/>
                </a:lnTo>
                <a:lnTo>
                  <a:pt x="0" y="499381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5439170" y="9229725"/>
            <a:ext cx="2568403" cy="975654"/>
          </a:xfrm>
          <a:custGeom>
            <a:avLst/>
            <a:gdLst/>
            <a:ahLst/>
            <a:cxnLst/>
            <a:rect r="r" b="b" t="t" l="l"/>
            <a:pathLst>
              <a:path h="975654" w="2568403">
                <a:moveTo>
                  <a:pt x="0" y="0"/>
                </a:moveTo>
                <a:lnTo>
                  <a:pt x="2568403" y="0"/>
                </a:lnTo>
                <a:lnTo>
                  <a:pt x="2568403" y="975654"/>
                </a:lnTo>
                <a:lnTo>
                  <a:pt x="0" y="97565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-69773" b="0"/>
            </a:stretch>
          </a:blipFill>
        </p:spPr>
      </p:sp>
      <p:grpSp>
        <p:nvGrpSpPr>
          <p:cNvPr name="Group 5" id="5"/>
          <p:cNvGrpSpPr>
            <a:grpSpLocks noChangeAspect="true"/>
          </p:cNvGrpSpPr>
          <p:nvPr/>
        </p:nvGrpSpPr>
        <p:grpSpPr>
          <a:xfrm rot="0">
            <a:off x="615196" y="2269794"/>
            <a:ext cx="5370678" cy="5246370"/>
            <a:chOff x="0" y="0"/>
            <a:chExt cx="4828540" cy="4716780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-7620"/>
              <a:ext cx="4833620" cy="4726940"/>
            </a:xfrm>
            <a:custGeom>
              <a:avLst/>
              <a:gdLst/>
              <a:ahLst/>
              <a:cxnLst/>
              <a:rect r="r" b="b" t="t" l="l"/>
              <a:pathLst>
                <a:path h="4726940" w="4833620">
                  <a:moveTo>
                    <a:pt x="3416300" y="4662170"/>
                  </a:moveTo>
                  <a:cubicBezTo>
                    <a:pt x="3388360" y="4669790"/>
                    <a:pt x="3366770" y="4679950"/>
                    <a:pt x="3345180" y="4682490"/>
                  </a:cubicBezTo>
                  <a:cubicBezTo>
                    <a:pt x="3223260" y="4692650"/>
                    <a:pt x="3102610" y="4702810"/>
                    <a:pt x="2980690" y="4711700"/>
                  </a:cubicBezTo>
                  <a:cubicBezTo>
                    <a:pt x="2918460" y="4715510"/>
                    <a:pt x="2856230" y="4719320"/>
                    <a:pt x="2794000" y="4720590"/>
                  </a:cubicBezTo>
                  <a:cubicBezTo>
                    <a:pt x="2726690" y="4723130"/>
                    <a:pt x="2659380" y="4726940"/>
                    <a:pt x="2593340" y="4724400"/>
                  </a:cubicBezTo>
                  <a:cubicBezTo>
                    <a:pt x="2529840" y="4723130"/>
                    <a:pt x="2466340" y="4719320"/>
                    <a:pt x="2405380" y="4707890"/>
                  </a:cubicBezTo>
                  <a:cubicBezTo>
                    <a:pt x="2326640" y="4693920"/>
                    <a:pt x="2246630" y="4693920"/>
                    <a:pt x="2169160" y="4681220"/>
                  </a:cubicBezTo>
                  <a:cubicBezTo>
                    <a:pt x="1967230" y="4648200"/>
                    <a:pt x="1761490" y="4657090"/>
                    <a:pt x="1558290" y="4643120"/>
                  </a:cubicBezTo>
                  <a:cubicBezTo>
                    <a:pt x="1443990" y="4635500"/>
                    <a:pt x="1329690" y="4617720"/>
                    <a:pt x="1215390" y="4602480"/>
                  </a:cubicBezTo>
                  <a:cubicBezTo>
                    <a:pt x="1085850" y="4585970"/>
                    <a:pt x="956310" y="4566920"/>
                    <a:pt x="825500" y="4549140"/>
                  </a:cubicBezTo>
                  <a:cubicBezTo>
                    <a:pt x="730250" y="4536440"/>
                    <a:pt x="633730" y="4523740"/>
                    <a:pt x="538480" y="4511040"/>
                  </a:cubicBezTo>
                  <a:cubicBezTo>
                    <a:pt x="535940" y="4511040"/>
                    <a:pt x="533400" y="4509770"/>
                    <a:pt x="530860" y="4509770"/>
                  </a:cubicBezTo>
                  <a:cubicBezTo>
                    <a:pt x="450850" y="4475479"/>
                    <a:pt x="365760" y="4448810"/>
                    <a:pt x="292100" y="4404360"/>
                  </a:cubicBezTo>
                  <a:cubicBezTo>
                    <a:pt x="167640" y="4328160"/>
                    <a:pt x="114300" y="4206240"/>
                    <a:pt x="109220" y="4062730"/>
                  </a:cubicBezTo>
                  <a:cubicBezTo>
                    <a:pt x="107950" y="4013200"/>
                    <a:pt x="101600" y="3964940"/>
                    <a:pt x="101600" y="3915410"/>
                  </a:cubicBezTo>
                  <a:cubicBezTo>
                    <a:pt x="102870" y="3846830"/>
                    <a:pt x="107950" y="3779520"/>
                    <a:pt x="111760" y="3712210"/>
                  </a:cubicBezTo>
                  <a:cubicBezTo>
                    <a:pt x="121920" y="3511550"/>
                    <a:pt x="127000" y="3310890"/>
                    <a:pt x="111760" y="3110230"/>
                  </a:cubicBezTo>
                  <a:cubicBezTo>
                    <a:pt x="97790" y="2929890"/>
                    <a:pt x="85090" y="2750820"/>
                    <a:pt x="71120" y="2570480"/>
                  </a:cubicBezTo>
                  <a:cubicBezTo>
                    <a:pt x="62230" y="2454910"/>
                    <a:pt x="50800" y="2340610"/>
                    <a:pt x="43180" y="2225040"/>
                  </a:cubicBezTo>
                  <a:cubicBezTo>
                    <a:pt x="38100" y="2148840"/>
                    <a:pt x="39370" y="2071370"/>
                    <a:pt x="34290" y="1995170"/>
                  </a:cubicBezTo>
                  <a:cubicBezTo>
                    <a:pt x="31750" y="1951990"/>
                    <a:pt x="17780" y="1910080"/>
                    <a:pt x="16510" y="1866900"/>
                  </a:cubicBezTo>
                  <a:cubicBezTo>
                    <a:pt x="11430" y="1762760"/>
                    <a:pt x="10160" y="1657350"/>
                    <a:pt x="7620" y="1551940"/>
                  </a:cubicBezTo>
                  <a:cubicBezTo>
                    <a:pt x="6350" y="1511300"/>
                    <a:pt x="0" y="1470660"/>
                    <a:pt x="1270" y="1430020"/>
                  </a:cubicBezTo>
                  <a:cubicBezTo>
                    <a:pt x="2540" y="1366520"/>
                    <a:pt x="10160" y="1303020"/>
                    <a:pt x="11430" y="1239520"/>
                  </a:cubicBezTo>
                  <a:cubicBezTo>
                    <a:pt x="12700" y="1165860"/>
                    <a:pt x="5080" y="1092200"/>
                    <a:pt x="7620" y="1019810"/>
                  </a:cubicBezTo>
                  <a:cubicBezTo>
                    <a:pt x="7620" y="949960"/>
                    <a:pt x="16510" y="881380"/>
                    <a:pt x="25400" y="811530"/>
                  </a:cubicBezTo>
                  <a:cubicBezTo>
                    <a:pt x="27940" y="787400"/>
                    <a:pt x="45720" y="765810"/>
                    <a:pt x="50800" y="741680"/>
                  </a:cubicBezTo>
                  <a:cubicBezTo>
                    <a:pt x="72390" y="622300"/>
                    <a:pt x="95250" y="502920"/>
                    <a:pt x="151130" y="392430"/>
                  </a:cubicBezTo>
                  <a:cubicBezTo>
                    <a:pt x="163830" y="368300"/>
                    <a:pt x="184150" y="346710"/>
                    <a:pt x="203200" y="327660"/>
                  </a:cubicBezTo>
                  <a:cubicBezTo>
                    <a:pt x="209550" y="321310"/>
                    <a:pt x="224790" y="325120"/>
                    <a:pt x="228600" y="325120"/>
                  </a:cubicBezTo>
                  <a:cubicBezTo>
                    <a:pt x="237490" y="308610"/>
                    <a:pt x="242570" y="292100"/>
                    <a:pt x="252730" y="284480"/>
                  </a:cubicBezTo>
                  <a:cubicBezTo>
                    <a:pt x="307340" y="242570"/>
                    <a:pt x="364490" y="212090"/>
                    <a:pt x="435610" y="204470"/>
                  </a:cubicBezTo>
                  <a:cubicBezTo>
                    <a:pt x="488950" y="198120"/>
                    <a:pt x="541020" y="175260"/>
                    <a:pt x="594360" y="162560"/>
                  </a:cubicBezTo>
                  <a:cubicBezTo>
                    <a:pt x="659130" y="147320"/>
                    <a:pt x="723900" y="129540"/>
                    <a:pt x="791210" y="120650"/>
                  </a:cubicBezTo>
                  <a:cubicBezTo>
                    <a:pt x="852170" y="113030"/>
                    <a:pt x="910590" y="96520"/>
                    <a:pt x="972820" y="91440"/>
                  </a:cubicBezTo>
                  <a:cubicBezTo>
                    <a:pt x="1036320" y="86360"/>
                    <a:pt x="1099820" y="71120"/>
                    <a:pt x="1164590" y="66040"/>
                  </a:cubicBezTo>
                  <a:cubicBezTo>
                    <a:pt x="1339850" y="53340"/>
                    <a:pt x="1516380" y="44450"/>
                    <a:pt x="1691640" y="34290"/>
                  </a:cubicBezTo>
                  <a:cubicBezTo>
                    <a:pt x="1734820" y="31750"/>
                    <a:pt x="1778000" y="34290"/>
                    <a:pt x="1821180" y="35560"/>
                  </a:cubicBezTo>
                  <a:cubicBezTo>
                    <a:pt x="1842770" y="36830"/>
                    <a:pt x="1864360" y="41910"/>
                    <a:pt x="1887220" y="44450"/>
                  </a:cubicBezTo>
                  <a:cubicBezTo>
                    <a:pt x="1897380" y="45720"/>
                    <a:pt x="1907540" y="41910"/>
                    <a:pt x="1917700" y="41910"/>
                  </a:cubicBezTo>
                  <a:cubicBezTo>
                    <a:pt x="1948180" y="41910"/>
                    <a:pt x="1979930" y="41910"/>
                    <a:pt x="2010410" y="40640"/>
                  </a:cubicBezTo>
                  <a:cubicBezTo>
                    <a:pt x="2068830" y="38100"/>
                    <a:pt x="2128520" y="31750"/>
                    <a:pt x="2186940" y="31750"/>
                  </a:cubicBezTo>
                  <a:cubicBezTo>
                    <a:pt x="2244090" y="31750"/>
                    <a:pt x="2301240" y="35560"/>
                    <a:pt x="2358390" y="38100"/>
                  </a:cubicBezTo>
                  <a:lnTo>
                    <a:pt x="2404110" y="38100"/>
                  </a:lnTo>
                  <a:cubicBezTo>
                    <a:pt x="2473960" y="35560"/>
                    <a:pt x="2542540" y="35560"/>
                    <a:pt x="2612390" y="31750"/>
                  </a:cubicBezTo>
                  <a:cubicBezTo>
                    <a:pt x="2679700" y="27940"/>
                    <a:pt x="2745740" y="19050"/>
                    <a:pt x="2813050" y="15240"/>
                  </a:cubicBezTo>
                  <a:cubicBezTo>
                    <a:pt x="2844800" y="12700"/>
                    <a:pt x="2877820" y="12700"/>
                    <a:pt x="2909570" y="19050"/>
                  </a:cubicBezTo>
                  <a:cubicBezTo>
                    <a:pt x="2957830" y="27940"/>
                    <a:pt x="3003550" y="33020"/>
                    <a:pt x="3051810" y="19050"/>
                  </a:cubicBezTo>
                  <a:cubicBezTo>
                    <a:pt x="3069590" y="13970"/>
                    <a:pt x="3092450" y="22860"/>
                    <a:pt x="3112770" y="25400"/>
                  </a:cubicBezTo>
                  <a:cubicBezTo>
                    <a:pt x="3121660" y="26670"/>
                    <a:pt x="3131820" y="29210"/>
                    <a:pt x="3136900" y="25400"/>
                  </a:cubicBezTo>
                  <a:cubicBezTo>
                    <a:pt x="3171190" y="0"/>
                    <a:pt x="3202940" y="6350"/>
                    <a:pt x="3235960" y="27940"/>
                  </a:cubicBezTo>
                  <a:cubicBezTo>
                    <a:pt x="3239770" y="30480"/>
                    <a:pt x="3249930" y="24130"/>
                    <a:pt x="3257550" y="24130"/>
                  </a:cubicBezTo>
                  <a:cubicBezTo>
                    <a:pt x="3288030" y="24130"/>
                    <a:pt x="3318510" y="24130"/>
                    <a:pt x="3350260" y="25400"/>
                  </a:cubicBezTo>
                  <a:cubicBezTo>
                    <a:pt x="3373120" y="26670"/>
                    <a:pt x="3394710" y="34290"/>
                    <a:pt x="3417570" y="36830"/>
                  </a:cubicBezTo>
                  <a:cubicBezTo>
                    <a:pt x="3467100" y="43180"/>
                    <a:pt x="3517900" y="53340"/>
                    <a:pt x="3568700" y="53340"/>
                  </a:cubicBezTo>
                  <a:cubicBezTo>
                    <a:pt x="3663950" y="54610"/>
                    <a:pt x="3759200" y="58420"/>
                    <a:pt x="3853180" y="78740"/>
                  </a:cubicBezTo>
                  <a:cubicBezTo>
                    <a:pt x="3940809" y="97790"/>
                    <a:pt x="4030980" y="97790"/>
                    <a:pt x="4119880" y="113030"/>
                  </a:cubicBezTo>
                  <a:cubicBezTo>
                    <a:pt x="4173220" y="121920"/>
                    <a:pt x="4227830" y="138430"/>
                    <a:pt x="4273550" y="165100"/>
                  </a:cubicBezTo>
                  <a:cubicBezTo>
                    <a:pt x="4323080" y="193040"/>
                    <a:pt x="4361180" y="238760"/>
                    <a:pt x="4405630" y="276860"/>
                  </a:cubicBezTo>
                  <a:cubicBezTo>
                    <a:pt x="4422139" y="290830"/>
                    <a:pt x="4446270" y="300990"/>
                    <a:pt x="4457700" y="318770"/>
                  </a:cubicBezTo>
                  <a:cubicBezTo>
                    <a:pt x="4490720" y="367030"/>
                    <a:pt x="4519930" y="417830"/>
                    <a:pt x="4549140" y="468630"/>
                  </a:cubicBezTo>
                  <a:cubicBezTo>
                    <a:pt x="4570730" y="505460"/>
                    <a:pt x="4592320" y="543560"/>
                    <a:pt x="4608830" y="581660"/>
                  </a:cubicBezTo>
                  <a:cubicBezTo>
                    <a:pt x="4626610" y="626110"/>
                    <a:pt x="4640580" y="671830"/>
                    <a:pt x="4654550" y="718820"/>
                  </a:cubicBezTo>
                  <a:cubicBezTo>
                    <a:pt x="4676140" y="792480"/>
                    <a:pt x="4701540" y="866140"/>
                    <a:pt x="4715510" y="942340"/>
                  </a:cubicBezTo>
                  <a:cubicBezTo>
                    <a:pt x="4735830" y="1049020"/>
                    <a:pt x="4745990" y="1158240"/>
                    <a:pt x="4761230" y="1266190"/>
                  </a:cubicBezTo>
                  <a:cubicBezTo>
                    <a:pt x="4766310" y="1301750"/>
                    <a:pt x="4772660" y="1337310"/>
                    <a:pt x="4775200" y="1372870"/>
                  </a:cubicBezTo>
                  <a:cubicBezTo>
                    <a:pt x="4782820" y="1474470"/>
                    <a:pt x="4787900" y="1574800"/>
                    <a:pt x="4794250" y="1676400"/>
                  </a:cubicBezTo>
                  <a:cubicBezTo>
                    <a:pt x="4803140" y="1802130"/>
                    <a:pt x="4815840" y="1926590"/>
                    <a:pt x="4822190" y="2052320"/>
                  </a:cubicBezTo>
                  <a:cubicBezTo>
                    <a:pt x="4828540" y="2172970"/>
                    <a:pt x="4833620" y="2294890"/>
                    <a:pt x="4831080" y="2416810"/>
                  </a:cubicBezTo>
                  <a:cubicBezTo>
                    <a:pt x="4827270" y="2620010"/>
                    <a:pt x="4817110" y="2821940"/>
                    <a:pt x="4806950" y="3025140"/>
                  </a:cubicBezTo>
                  <a:cubicBezTo>
                    <a:pt x="4800600" y="3150870"/>
                    <a:pt x="4791710" y="3275330"/>
                    <a:pt x="4779010" y="3399790"/>
                  </a:cubicBezTo>
                  <a:cubicBezTo>
                    <a:pt x="4766310" y="3524250"/>
                    <a:pt x="4747260" y="3647440"/>
                    <a:pt x="4733290" y="3771900"/>
                  </a:cubicBezTo>
                  <a:cubicBezTo>
                    <a:pt x="4723130" y="3858260"/>
                    <a:pt x="4720590" y="3944620"/>
                    <a:pt x="4709160" y="4029710"/>
                  </a:cubicBezTo>
                  <a:cubicBezTo>
                    <a:pt x="4699000" y="4107180"/>
                    <a:pt x="4660900" y="4175760"/>
                    <a:pt x="4610100" y="4232910"/>
                  </a:cubicBezTo>
                  <a:cubicBezTo>
                    <a:pt x="4568191" y="4281170"/>
                    <a:pt x="4535170" y="4335780"/>
                    <a:pt x="4491991" y="4382770"/>
                  </a:cubicBezTo>
                  <a:cubicBezTo>
                    <a:pt x="4453891" y="4424679"/>
                    <a:pt x="4411981" y="4466590"/>
                    <a:pt x="4345941" y="4467860"/>
                  </a:cubicBezTo>
                  <a:cubicBezTo>
                    <a:pt x="4330700" y="4467860"/>
                    <a:pt x="4316731" y="4483100"/>
                    <a:pt x="4301491" y="4490720"/>
                  </a:cubicBezTo>
                  <a:cubicBezTo>
                    <a:pt x="4236720" y="4518660"/>
                    <a:pt x="4169411" y="4542790"/>
                    <a:pt x="4105911" y="4573270"/>
                  </a:cubicBezTo>
                  <a:cubicBezTo>
                    <a:pt x="3989070" y="4629150"/>
                    <a:pt x="3863341" y="4638040"/>
                    <a:pt x="3737611" y="4643120"/>
                  </a:cubicBezTo>
                  <a:cubicBezTo>
                    <a:pt x="3689351" y="4645660"/>
                    <a:pt x="3639820" y="4641850"/>
                    <a:pt x="3591561" y="4645660"/>
                  </a:cubicBezTo>
                  <a:cubicBezTo>
                    <a:pt x="3567431" y="4646930"/>
                    <a:pt x="3544570" y="4658360"/>
                    <a:pt x="3521711" y="4663440"/>
                  </a:cubicBezTo>
                  <a:cubicBezTo>
                    <a:pt x="3511551" y="4665980"/>
                    <a:pt x="3501391" y="4664710"/>
                    <a:pt x="3489961" y="4665980"/>
                  </a:cubicBezTo>
                  <a:cubicBezTo>
                    <a:pt x="3474720" y="4667250"/>
                    <a:pt x="3459481" y="4671060"/>
                    <a:pt x="3444241" y="4669790"/>
                  </a:cubicBezTo>
                  <a:cubicBezTo>
                    <a:pt x="3429000" y="4667250"/>
                    <a:pt x="3418841" y="4662170"/>
                    <a:pt x="3416300" y="4662170"/>
                  </a:cubicBezTo>
                  <a:close/>
                </a:path>
              </a:pathLst>
            </a:custGeom>
            <a:blipFill>
              <a:blip r:embed="rId6"/>
              <a:stretch>
                <a:fillRect l="0" t="-2855" r="0" b="-64937"/>
              </a:stretch>
            </a:blipFill>
          </p:spPr>
        </p:sp>
      </p:grpSp>
      <p:grpSp>
        <p:nvGrpSpPr>
          <p:cNvPr name="Group 7" id="7"/>
          <p:cNvGrpSpPr>
            <a:grpSpLocks noChangeAspect="true"/>
          </p:cNvGrpSpPr>
          <p:nvPr/>
        </p:nvGrpSpPr>
        <p:grpSpPr>
          <a:xfrm rot="0">
            <a:off x="12302126" y="2144534"/>
            <a:ext cx="5370678" cy="5246370"/>
            <a:chOff x="0" y="0"/>
            <a:chExt cx="4828540" cy="4716780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-7620"/>
              <a:ext cx="4833620" cy="4726940"/>
            </a:xfrm>
            <a:custGeom>
              <a:avLst/>
              <a:gdLst/>
              <a:ahLst/>
              <a:cxnLst/>
              <a:rect r="r" b="b" t="t" l="l"/>
              <a:pathLst>
                <a:path h="4726940" w="4833620">
                  <a:moveTo>
                    <a:pt x="3416300" y="4662170"/>
                  </a:moveTo>
                  <a:cubicBezTo>
                    <a:pt x="3388360" y="4669790"/>
                    <a:pt x="3366770" y="4679950"/>
                    <a:pt x="3345180" y="4682490"/>
                  </a:cubicBezTo>
                  <a:cubicBezTo>
                    <a:pt x="3223260" y="4692650"/>
                    <a:pt x="3102610" y="4702810"/>
                    <a:pt x="2980690" y="4711700"/>
                  </a:cubicBezTo>
                  <a:cubicBezTo>
                    <a:pt x="2918460" y="4715510"/>
                    <a:pt x="2856230" y="4719320"/>
                    <a:pt x="2794000" y="4720590"/>
                  </a:cubicBezTo>
                  <a:cubicBezTo>
                    <a:pt x="2726690" y="4723130"/>
                    <a:pt x="2659380" y="4726940"/>
                    <a:pt x="2593340" y="4724400"/>
                  </a:cubicBezTo>
                  <a:cubicBezTo>
                    <a:pt x="2529840" y="4723130"/>
                    <a:pt x="2466340" y="4719320"/>
                    <a:pt x="2405380" y="4707890"/>
                  </a:cubicBezTo>
                  <a:cubicBezTo>
                    <a:pt x="2326640" y="4693920"/>
                    <a:pt x="2246630" y="4693920"/>
                    <a:pt x="2169160" y="4681220"/>
                  </a:cubicBezTo>
                  <a:cubicBezTo>
                    <a:pt x="1967230" y="4648200"/>
                    <a:pt x="1761490" y="4657090"/>
                    <a:pt x="1558290" y="4643120"/>
                  </a:cubicBezTo>
                  <a:cubicBezTo>
                    <a:pt x="1443990" y="4635500"/>
                    <a:pt x="1329690" y="4617720"/>
                    <a:pt x="1215390" y="4602480"/>
                  </a:cubicBezTo>
                  <a:cubicBezTo>
                    <a:pt x="1085850" y="4585970"/>
                    <a:pt x="956310" y="4566920"/>
                    <a:pt x="825500" y="4549140"/>
                  </a:cubicBezTo>
                  <a:cubicBezTo>
                    <a:pt x="730250" y="4536440"/>
                    <a:pt x="633730" y="4523740"/>
                    <a:pt x="538480" y="4511040"/>
                  </a:cubicBezTo>
                  <a:cubicBezTo>
                    <a:pt x="535940" y="4511040"/>
                    <a:pt x="533400" y="4509770"/>
                    <a:pt x="530860" y="4509770"/>
                  </a:cubicBezTo>
                  <a:cubicBezTo>
                    <a:pt x="450850" y="4475479"/>
                    <a:pt x="365760" y="4448810"/>
                    <a:pt x="292100" y="4404360"/>
                  </a:cubicBezTo>
                  <a:cubicBezTo>
                    <a:pt x="167640" y="4328160"/>
                    <a:pt x="114300" y="4206240"/>
                    <a:pt x="109220" y="4062730"/>
                  </a:cubicBezTo>
                  <a:cubicBezTo>
                    <a:pt x="107950" y="4013200"/>
                    <a:pt x="101600" y="3964940"/>
                    <a:pt x="101600" y="3915410"/>
                  </a:cubicBezTo>
                  <a:cubicBezTo>
                    <a:pt x="102870" y="3846830"/>
                    <a:pt x="107950" y="3779520"/>
                    <a:pt x="111760" y="3712210"/>
                  </a:cubicBezTo>
                  <a:cubicBezTo>
                    <a:pt x="121920" y="3511550"/>
                    <a:pt x="127000" y="3310890"/>
                    <a:pt x="111760" y="3110230"/>
                  </a:cubicBezTo>
                  <a:cubicBezTo>
                    <a:pt x="97790" y="2929890"/>
                    <a:pt x="85090" y="2750820"/>
                    <a:pt x="71120" y="2570480"/>
                  </a:cubicBezTo>
                  <a:cubicBezTo>
                    <a:pt x="62230" y="2454910"/>
                    <a:pt x="50800" y="2340610"/>
                    <a:pt x="43180" y="2225040"/>
                  </a:cubicBezTo>
                  <a:cubicBezTo>
                    <a:pt x="38100" y="2148840"/>
                    <a:pt x="39370" y="2071370"/>
                    <a:pt x="34290" y="1995170"/>
                  </a:cubicBezTo>
                  <a:cubicBezTo>
                    <a:pt x="31750" y="1951990"/>
                    <a:pt x="17780" y="1910080"/>
                    <a:pt x="16510" y="1866900"/>
                  </a:cubicBezTo>
                  <a:cubicBezTo>
                    <a:pt x="11430" y="1762760"/>
                    <a:pt x="10160" y="1657350"/>
                    <a:pt x="7620" y="1551940"/>
                  </a:cubicBezTo>
                  <a:cubicBezTo>
                    <a:pt x="6350" y="1511300"/>
                    <a:pt x="0" y="1470660"/>
                    <a:pt x="1270" y="1430020"/>
                  </a:cubicBezTo>
                  <a:cubicBezTo>
                    <a:pt x="2540" y="1366520"/>
                    <a:pt x="10160" y="1303020"/>
                    <a:pt x="11430" y="1239520"/>
                  </a:cubicBezTo>
                  <a:cubicBezTo>
                    <a:pt x="12700" y="1165860"/>
                    <a:pt x="5080" y="1092200"/>
                    <a:pt x="7620" y="1019810"/>
                  </a:cubicBezTo>
                  <a:cubicBezTo>
                    <a:pt x="7620" y="949960"/>
                    <a:pt x="16510" y="881380"/>
                    <a:pt x="25400" y="811530"/>
                  </a:cubicBezTo>
                  <a:cubicBezTo>
                    <a:pt x="27940" y="787400"/>
                    <a:pt x="45720" y="765810"/>
                    <a:pt x="50800" y="741680"/>
                  </a:cubicBezTo>
                  <a:cubicBezTo>
                    <a:pt x="72390" y="622300"/>
                    <a:pt x="95250" y="502920"/>
                    <a:pt x="151130" y="392430"/>
                  </a:cubicBezTo>
                  <a:cubicBezTo>
                    <a:pt x="163830" y="368300"/>
                    <a:pt x="184150" y="346710"/>
                    <a:pt x="203200" y="327660"/>
                  </a:cubicBezTo>
                  <a:cubicBezTo>
                    <a:pt x="209550" y="321310"/>
                    <a:pt x="224790" y="325120"/>
                    <a:pt x="228600" y="325120"/>
                  </a:cubicBezTo>
                  <a:cubicBezTo>
                    <a:pt x="237490" y="308610"/>
                    <a:pt x="242570" y="292100"/>
                    <a:pt x="252730" y="284480"/>
                  </a:cubicBezTo>
                  <a:cubicBezTo>
                    <a:pt x="307340" y="242570"/>
                    <a:pt x="364490" y="212090"/>
                    <a:pt x="435610" y="204470"/>
                  </a:cubicBezTo>
                  <a:cubicBezTo>
                    <a:pt x="488950" y="198120"/>
                    <a:pt x="541020" y="175260"/>
                    <a:pt x="594360" y="162560"/>
                  </a:cubicBezTo>
                  <a:cubicBezTo>
                    <a:pt x="659130" y="147320"/>
                    <a:pt x="723900" y="129540"/>
                    <a:pt x="791210" y="120650"/>
                  </a:cubicBezTo>
                  <a:cubicBezTo>
                    <a:pt x="852170" y="113030"/>
                    <a:pt x="910590" y="96520"/>
                    <a:pt x="972820" y="91440"/>
                  </a:cubicBezTo>
                  <a:cubicBezTo>
                    <a:pt x="1036320" y="86360"/>
                    <a:pt x="1099820" y="71120"/>
                    <a:pt x="1164590" y="66040"/>
                  </a:cubicBezTo>
                  <a:cubicBezTo>
                    <a:pt x="1339850" y="53340"/>
                    <a:pt x="1516380" y="44450"/>
                    <a:pt x="1691640" y="34290"/>
                  </a:cubicBezTo>
                  <a:cubicBezTo>
                    <a:pt x="1734820" y="31750"/>
                    <a:pt x="1778000" y="34290"/>
                    <a:pt x="1821180" y="35560"/>
                  </a:cubicBezTo>
                  <a:cubicBezTo>
                    <a:pt x="1842770" y="36830"/>
                    <a:pt x="1864360" y="41910"/>
                    <a:pt x="1887220" y="44450"/>
                  </a:cubicBezTo>
                  <a:cubicBezTo>
                    <a:pt x="1897380" y="45720"/>
                    <a:pt x="1907540" y="41910"/>
                    <a:pt x="1917700" y="41910"/>
                  </a:cubicBezTo>
                  <a:cubicBezTo>
                    <a:pt x="1948180" y="41910"/>
                    <a:pt x="1979930" y="41910"/>
                    <a:pt x="2010410" y="40640"/>
                  </a:cubicBezTo>
                  <a:cubicBezTo>
                    <a:pt x="2068830" y="38100"/>
                    <a:pt x="2128520" y="31750"/>
                    <a:pt x="2186940" y="31750"/>
                  </a:cubicBezTo>
                  <a:cubicBezTo>
                    <a:pt x="2244090" y="31750"/>
                    <a:pt x="2301240" y="35560"/>
                    <a:pt x="2358390" y="38100"/>
                  </a:cubicBezTo>
                  <a:lnTo>
                    <a:pt x="2404110" y="38100"/>
                  </a:lnTo>
                  <a:cubicBezTo>
                    <a:pt x="2473960" y="35560"/>
                    <a:pt x="2542540" y="35560"/>
                    <a:pt x="2612390" y="31750"/>
                  </a:cubicBezTo>
                  <a:cubicBezTo>
                    <a:pt x="2679700" y="27940"/>
                    <a:pt x="2745740" y="19050"/>
                    <a:pt x="2813050" y="15240"/>
                  </a:cubicBezTo>
                  <a:cubicBezTo>
                    <a:pt x="2844800" y="12700"/>
                    <a:pt x="2877820" y="12700"/>
                    <a:pt x="2909570" y="19050"/>
                  </a:cubicBezTo>
                  <a:cubicBezTo>
                    <a:pt x="2957830" y="27940"/>
                    <a:pt x="3003550" y="33020"/>
                    <a:pt x="3051810" y="19050"/>
                  </a:cubicBezTo>
                  <a:cubicBezTo>
                    <a:pt x="3069590" y="13970"/>
                    <a:pt x="3092450" y="22860"/>
                    <a:pt x="3112770" y="25400"/>
                  </a:cubicBezTo>
                  <a:cubicBezTo>
                    <a:pt x="3121660" y="26670"/>
                    <a:pt x="3131820" y="29210"/>
                    <a:pt x="3136900" y="25400"/>
                  </a:cubicBezTo>
                  <a:cubicBezTo>
                    <a:pt x="3171190" y="0"/>
                    <a:pt x="3202940" y="6350"/>
                    <a:pt x="3235960" y="27940"/>
                  </a:cubicBezTo>
                  <a:cubicBezTo>
                    <a:pt x="3239770" y="30480"/>
                    <a:pt x="3249930" y="24130"/>
                    <a:pt x="3257550" y="24130"/>
                  </a:cubicBezTo>
                  <a:cubicBezTo>
                    <a:pt x="3288030" y="24130"/>
                    <a:pt x="3318510" y="24130"/>
                    <a:pt x="3350260" y="25400"/>
                  </a:cubicBezTo>
                  <a:cubicBezTo>
                    <a:pt x="3373120" y="26670"/>
                    <a:pt x="3394710" y="34290"/>
                    <a:pt x="3417570" y="36830"/>
                  </a:cubicBezTo>
                  <a:cubicBezTo>
                    <a:pt x="3467100" y="43180"/>
                    <a:pt x="3517900" y="53340"/>
                    <a:pt x="3568700" y="53340"/>
                  </a:cubicBezTo>
                  <a:cubicBezTo>
                    <a:pt x="3663950" y="54610"/>
                    <a:pt x="3759200" y="58420"/>
                    <a:pt x="3853180" y="78740"/>
                  </a:cubicBezTo>
                  <a:cubicBezTo>
                    <a:pt x="3940809" y="97790"/>
                    <a:pt x="4030980" y="97790"/>
                    <a:pt x="4119880" y="113030"/>
                  </a:cubicBezTo>
                  <a:cubicBezTo>
                    <a:pt x="4173220" y="121920"/>
                    <a:pt x="4227830" y="138430"/>
                    <a:pt x="4273550" y="165100"/>
                  </a:cubicBezTo>
                  <a:cubicBezTo>
                    <a:pt x="4323080" y="193040"/>
                    <a:pt x="4361180" y="238760"/>
                    <a:pt x="4405630" y="276860"/>
                  </a:cubicBezTo>
                  <a:cubicBezTo>
                    <a:pt x="4422139" y="290830"/>
                    <a:pt x="4446270" y="300990"/>
                    <a:pt x="4457700" y="318770"/>
                  </a:cubicBezTo>
                  <a:cubicBezTo>
                    <a:pt x="4490720" y="367030"/>
                    <a:pt x="4519930" y="417830"/>
                    <a:pt x="4549140" y="468630"/>
                  </a:cubicBezTo>
                  <a:cubicBezTo>
                    <a:pt x="4570730" y="505460"/>
                    <a:pt x="4592320" y="543560"/>
                    <a:pt x="4608830" y="581660"/>
                  </a:cubicBezTo>
                  <a:cubicBezTo>
                    <a:pt x="4626610" y="626110"/>
                    <a:pt x="4640580" y="671830"/>
                    <a:pt x="4654550" y="718820"/>
                  </a:cubicBezTo>
                  <a:cubicBezTo>
                    <a:pt x="4676140" y="792480"/>
                    <a:pt x="4701540" y="866140"/>
                    <a:pt x="4715510" y="942340"/>
                  </a:cubicBezTo>
                  <a:cubicBezTo>
                    <a:pt x="4735830" y="1049020"/>
                    <a:pt x="4745990" y="1158240"/>
                    <a:pt x="4761230" y="1266190"/>
                  </a:cubicBezTo>
                  <a:cubicBezTo>
                    <a:pt x="4766310" y="1301750"/>
                    <a:pt x="4772660" y="1337310"/>
                    <a:pt x="4775200" y="1372870"/>
                  </a:cubicBezTo>
                  <a:cubicBezTo>
                    <a:pt x="4782820" y="1474470"/>
                    <a:pt x="4787900" y="1574800"/>
                    <a:pt x="4794250" y="1676400"/>
                  </a:cubicBezTo>
                  <a:cubicBezTo>
                    <a:pt x="4803140" y="1802130"/>
                    <a:pt x="4815840" y="1926590"/>
                    <a:pt x="4822190" y="2052320"/>
                  </a:cubicBezTo>
                  <a:cubicBezTo>
                    <a:pt x="4828540" y="2172970"/>
                    <a:pt x="4833620" y="2294890"/>
                    <a:pt x="4831080" y="2416810"/>
                  </a:cubicBezTo>
                  <a:cubicBezTo>
                    <a:pt x="4827270" y="2620010"/>
                    <a:pt x="4817110" y="2821940"/>
                    <a:pt x="4806950" y="3025140"/>
                  </a:cubicBezTo>
                  <a:cubicBezTo>
                    <a:pt x="4800600" y="3150870"/>
                    <a:pt x="4791710" y="3275330"/>
                    <a:pt x="4779010" y="3399790"/>
                  </a:cubicBezTo>
                  <a:cubicBezTo>
                    <a:pt x="4766310" y="3524250"/>
                    <a:pt x="4747260" y="3647440"/>
                    <a:pt x="4733290" y="3771900"/>
                  </a:cubicBezTo>
                  <a:cubicBezTo>
                    <a:pt x="4723130" y="3858260"/>
                    <a:pt x="4720590" y="3944620"/>
                    <a:pt x="4709160" y="4029710"/>
                  </a:cubicBezTo>
                  <a:cubicBezTo>
                    <a:pt x="4699000" y="4107180"/>
                    <a:pt x="4660900" y="4175760"/>
                    <a:pt x="4610100" y="4232910"/>
                  </a:cubicBezTo>
                  <a:cubicBezTo>
                    <a:pt x="4568191" y="4281170"/>
                    <a:pt x="4535170" y="4335780"/>
                    <a:pt x="4491991" y="4382770"/>
                  </a:cubicBezTo>
                  <a:cubicBezTo>
                    <a:pt x="4453891" y="4424679"/>
                    <a:pt x="4411981" y="4466590"/>
                    <a:pt x="4345941" y="4467860"/>
                  </a:cubicBezTo>
                  <a:cubicBezTo>
                    <a:pt x="4330700" y="4467860"/>
                    <a:pt x="4316731" y="4483100"/>
                    <a:pt x="4301491" y="4490720"/>
                  </a:cubicBezTo>
                  <a:cubicBezTo>
                    <a:pt x="4236720" y="4518660"/>
                    <a:pt x="4169411" y="4542790"/>
                    <a:pt x="4105911" y="4573270"/>
                  </a:cubicBezTo>
                  <a:cubicBezTo>
                    <a:pt x="3989070" y="4629150"/>
                    <a:pt x="3863341" y="4638040"/>
                    <a:pt x="3737611" y="4643120"/>
                  </a:cubicBezTo>
                  <a:cubicBezTo>
                    <a:pt x="3689351" y="4645660"/>
                    <a:pt x="3639820" y="4641850"/>
                    <a:pt x="3591561" y="4645660"/>
                  </a:cubicBezTo>
                  <a:cubicBezTo>
                    <a:pt x="3567431" y="4646930"/>
                    <a:pt x="3544570" y="4658360"/>
                    <a:pt x="3521711" y="4663440"/>
                  </a:cubicBezTo>
                  <a:cubicBezTo>
                    <a:pt x="3511551" y="4665980"/>
                    <a:pt x="3501391" y="4664710"/>
                    <a:pt x="3489961" y="4665980"/>
                  </a:cubicBezTo>
                  <a:cubicBezTo>
                    <a:pt x="3474720" y="4667250"/>
                    <a:pt x="3459481" y="4671060"/>
                    <a:pt x="3444241" y="4669790"/>
                  </a:cubicBezTo>
                  <a:cubicBezTo>
                    <a:pt x="3429000" y="4667250"/>
                    <a:pt x="3418841" y="4662170"/>
                    <a:pt x="3416300" y="4662170"/>
                  </a:cubicBezTo>
                  <a:close/>
                </a:path>
              </a:pathLst>
            </a:custGeom>
            <a:blipFill>
              <a:blip r:embed="rId7"/>
              <a:stretch>
                <a:fillRect l="0" t="-18282" r="0" b="-18282"/>
              </a:stretch>
            </a:blipFill>
          </p:spPr>
        </p:sp>
      </p:grpSp>
      <p:grpSp>
        <p:nvGrpSpPr>
          <p:cNvPr name="Group 9" id="9"/>
          <p:cNvGrpSpPr/>
          <p:nvPr/>
        </p:nvGrpSpPr>
        <p:grpSpPr>
          <a:xfrm rot="0">
            <a:off x="6557374" y="1456887"/>
            <a:ext cx="5173252" cy="5540767"/>
            <a:chOff x="0" y="0"/>
            <a:chExt cx="6897670" cy="7387690"/>
          </a:xfrm>
        </p:grpSpPr>
        <p:sp>
          <p:nvSpPr>
            <p:cNvPr name="TextBox 10" id="10"/>
            <p:cNvSpPr txBox="true"/>
            <p:nvPr/>
          </p:nvSpPr>
          <p:spPr>
            <a:xfrm rot="0">
              <a:off x="0" y="4681508"/>
              <a:ext cx="6897670" cy="2706182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4111"/>
                </a:lnSpc>
              </a:pPr>
              <a:r>
                <a:rPr lang="en-US" sz="2916" spc="370">
                  <a:solidFill>
                    <a:srgbClr val="000000"/>
                  </a:solidFill>
                  <a:latin typeface="Aileron"/>
                </a:rPr>
                <a:t>42% of staff self rated a 5/5 in knowledge and comfort with empathetic techniques</a:t>
              </a:r>
            </a:p>
          </p:txBody>
        </p:sp>
        <p:sp>
          <p:nvSpPr>
            <p:cNvPr name="TextBox 11" id="11"/>
            <p:cNvSpPr txBox="true"/>
            <p:nvPr/>
          </p:nvSpPr>
          <p:spPr>
            <a:xfrm rot="0">
              <a:off x="0" y="1621616"/>
              <a:ext cx="6897670" cy="2020382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4111"/>
                </a:lnSpc>
              </a:pPr>
              <a:r>
                <a:rPr lang="en-US" sz="2916" spc="370">
                  <a:solidFill>
                    <a:srgbClr val="000000"/>
                  </a:solidFill>
                  <a:latin typeface="Aileron"/>
                </a:rPr>
                <a:t>20% increase in staff and volunteer average of comfort/knowledge</a:t>
              </a:r>
            </a:p>
          </p:txBody>
        </p:sp>
        <p:sp>
          <p:nvSpPr>
            <p:cNvPr name="TextBox 12" id="12"/>
            <p:cNvSpPr txBox="true"/>
            <p:nvPr/>
          </p:nvSpPr>
          <p:spPr>
            <a:xfrm rot="0">
              <a:off x="0" y="-66675"/>
              <a:ext cx="6897670" cy="648782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4111"/>
                </a:lnSpc>
              </a:pPr>
            </a:p>
          </p:txBody>
        </p:sp>
      </p:grp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131916">
            <a:off x="-633274" y="8755193"/>
            <a:ext cx="19024067" cy="4993818"/>
          </a:xfrm>
          <a:custGeom>
            <a:avLst/>
            <a:gdLst/>
            <a:ahLst/>
            <a:cxnLst/>
            <a:rect r="r" b="b" t="t" l="l"/>
            <a:pathLst>
              <a:path h="4993818" w="19024067">
                <a:moveTo>
                  <a:pt x="0" y="0"/>
                </a:moveTo>
                <a:lnTo>
                  <a:pt x="19024066" y="0"/>
                </a:lnTo>
                <a:lnTo>
                  <a:pt x="19024066" y="4993817"/>
                </a:lnTo>
                <a:lnTo>
                  <a:pt x="0" y="499381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5439170" y="9229725"/>
            <a:ext cx="2568403" cy="975654"/>
          </a:xfrm>
          <a:custGeom>
            <a:avLst/>
            <a:gdLst/>
            <a:ahLst/>
            <a:cxnLst/>
            <a:rect r="r" b="b" t="t" l="l"/>
            <a:pathLst>
              <a:path h="975654" w="2568403">
                <a:moveTo>
                  <a:pt x="0" y="0"/>
                </a:moveTo>
                <a:lnTo>
                  <a:pt x="2568403" y="0"/>
                </a:lnTo>
                <a:lnTo>
                  <a:pt x="2568403" y="975654"/>
                </a:lnTo>
                <a:lnTo>
                  <a:pt x="0" y="97565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-69773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131916">
            <a:off x="-229202" y="-3042319"/>
            <a:ext cx="19024067" cy="4993818"/>
          </a:xfrm>
          <a:custGeom>
            <a:avLst/>
            <a:gdLst/>
            <a:ahLst/>
            <a:cxnLst/>
            <a:rect r="r" b="b" t="t" l="l"/>
            <a:pathLst>
              <a:path h="4993818" w="19024067">
                <a:moveTo>
                  <a:pt x="0" y="0"/>
                </a:moveTo>
                <a:lnTo>
                  <a:pt x="19024066" y="0"/>
                </a:lnTo>
                <a:lnTo>
                  <a:pt x="19024066" y="4993818"/>
                </a:lnTo>
                <a:lnTo>
                  <a:pt x="0" y="499381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5062612" y="4165204"/>
            <a:ext cx="8162776" cy="176609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4481"/>
              </a:lnSpc>
              <a:spcBef>
                <a:spcPct val="0"/>
              </a:spcBef>
            </a:pPr>
            <a:r>
              <a:rPr lang="en-US" sz="10343">
                <a:solidFill>
                  <a:srgbClr val="000000"/>
                </a:solidFill>
                <a:latin typeface="Amatic SC Bold"/>
              </a:rPr>
              <a:t>Examples and Projects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131916">
            <a:off x="-633274" y="8755193"/>
            <a:ext cx="19024067" cy="4993818"/>
          </a:xfrm>
          <a:custGeom>
            <a:avLst/>
            <a:gdLst/>
            <a:ahLst/>
            <a:cxnLst/>
            <a:rect r="r" b="b" t="t" l="l"/>
            <a:pathLst>
              <a:path h="4993818" w="19024067">
                <a:moveTo>
                  <a:pt x="0" y="0"/>
                </a:moveTo>
                <a:lnTo>
                  <a:pt x="19024066" y="0"/>
                </a:lnTo>
                <a:lnTo>
                  <a:pt x="19024066" y="4993817"/>
                </a:lnTo>
                <a:lnTo>
                  <a:pt x="0" y="499381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5439170" y="9229725"/>
            <a:ext cx="2568403" cy="975654"/>
          </a:xfrm>
          <a:custGeom>
            <a:avLst/>
            <a:gdLst/>
            <a:ahLst/>
            <a:cxnLst/>
            <a:rect r="r" b="b" t="t" l="l"/>
            <a:pathLst>
              <a:path h="975654" w="2568403">
                <a:moveTo>
                  <a:pt x="0" y="0"/>
                </a:moveTo>
                <a:lnTo>
                  <a:pt x="2568403" y="0"/>
                </a:lnTo>
                <a:lnTo>
                  <a:pt x="2568403" y="975654"/>
                </a:lnTo>
                <a:lnTo>
                  <a:pt x="0" y="97565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-69773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8275737" y="11111"/>
            <a:ext cx="1736527" cy="10382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400"/>
              </a:lnSpc>
            </a:pPr>
            <a:r>
              <a:rPr lang="en-US" sz="6000">
                <a:solidFill>
                  <a:srgbClr val="C75E15"/>
                </a:solidFill>
                <a:latin typeface="Amatic"/>
              </a:rPr>
              <a:t>Examples</a:t>
            </a:r>
          </a:p>
        </p:txBody>
      </p:sp>
      <p:sp>
        <p:nvSpPr>
          <p:cNvPr name="Freeform 5" id="5"/>
          <p:cNvSpPr/>
          <p:nvPr/>
        </p:nvSpPr>
        <p:spPr>
          <a:xfrm flipH="false" flipV="false" rot="0">
            <a:off x="383062" y="1203325"/>
            <a:ext cx="7312420" cy="7592375"/>
          </a:xfrm>
          <a:custGeom>
            <a:avLst/>
            <a:gdLst/>
            <a:ahLst/>
            <a:cxnLst/>
            <a:rect r="r" b="b" t="t" l="l"/>
            <a:pathLst>
              <a:path h="7592375" w="7312420">
                <a:moveTo>
                  <a:pt x="0" y="0"/>
                </a:moveTo>
                <a:lnTo>
                  <a:pt x="7312420" y="0"/>
                </a:lnTo>
                <a:lnTo>
                  <a:pt x="7312420" y="7592375"/>
                </a:lnTo>
                <a:lnTo>
                  <a:pt x="0" y="7592375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7824248" y="1615728"/>
            <a:ext cx="10183324" cy="7047606"/>
          </a:xfrm>
          <a:custGeom>
            <a:avLst/>
            <a:gdLst/>
            <a:ahLst/>
            <a:cxnLst/>
            <a:rect r="r" b="b" t="t" l="l"/>
            <a:pathLst>
              <a:path h="7047606" w="10183324">
                <a:moveTo>
                  <a:pt x="0" y="0"/>
                </a:moveTo>
                <a:lnTo>
                  <a:pt x="10183325" y="0"/>
                </a:lnTo>
                <a:lnTo>
                  <a:pt x="10183325" y="7047605"/>
                </a:lnTo>
                <a:lnTo>
                  <a:pt x="0" y="7047605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-22904" t="-44598" r="-16546" b="-45883"/>
            </a:stretch>
          </a:blipFill>
        </p:spPr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131916">
            <a:off x="-306189" y="8379787"/>
            <a:ext cx="18507810" cy="4858300"/>
          </a:xfrm>
          <a:custGeom>
            <a:avLst/>
            <a:gdLst/>
            <a:ahLst/>
            <a:cxnLst/>
            <a:rect r="r" b="b" t="t" l="l"/>
            <a:pathLst>
              <a:path h="4858300" w="18507810">
                <a:moveTo>
                  <a:pt x="0" y="0"/>
                </a:moveTo>
                <a:lnTo>
                  <a:pt x="18507811" y="0"/>
                </a:lnTo>
                <a:lnTo>
                  <a:pt x="18507811" y="4858300"/>
                </a:lnTo>
                <a:lnTo>
                  <a:pt x="0" y="48583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5439170" y="9229725"/>
            <a:ext cx="2568403" cy="975654"/>
          </a:xfrm>
          <a:custGeom>
            <a:avLst/>
            <a:gdLst/>
            <a:ahLst/>
            <a:cxnLst/>
            <a:rect r="r" b="b" t="t" l="l"/>
            <a:pathLst>
              <a:path h="975654" w="2568403">
                <a:moveTo>
                  <a:pt x="0" y="0"/>
                </a:moveTo>
                <a:lnTo>
                  <a:pt x="2568403" y="0"/>
                </a:lnTo>
                <a:lnTo>
                  <a:pt x="2568403" y="975654"/>
                </a:lnTo>
                <a:lnTo>
                  <a:pt x="0" y="97565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-69773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8561735" y="829039"/>
            <a:ext cx="1375085" cy="80980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651"/>
              </a:lnSpc>
            </a:pPr>
            <a:r>
              <a:rPr lang="en-US" sz="4751">
                <a:solidFill>
                  <a:srgbClr val="C75E15"/>
                </a:solidFill>
                <a:latin typeface="Amatic"/>
              </a:rPr>
              <a:t>Examples</a:t>
            </a:r>
          </a:p>
        </p:txBody>
      </p:sp>
      <p:sp>
        <p:nvSpPr>
          <p:cNvPr name="Freeform 5" id="5"/>
          <p:cNvSpPr/>
          <p:nvPr/>
        </p:nvSpPr>
        <p:spPr>
          <a:xfrm flipH="false" flipV="false" rot="0">
            <a:off x="9628489" y="3658444"/>
            <a:ext cx="4666508" cy="3811472"/>
          </a:xfrm>
          <a:custGeom>
            <a:avLst/>
            <a:gdLst/>
            <a:ahLst/>
            <a:cxnLst/>
            <a:rect r="r" b="b" t="t" l="l"/>
            <a:pathLst>
              <a:path h="3811472" w="4666508">
                <a:moveTo>
                  <a:pt x="0" y="0"/>
                </a:moveTo>
                <a:lnTo>
                  <a:pt x="4666508" y="0"/>
                </a:lnTo>
                <a:lnTo>
                  <a:pt x="4666508" y="3811473"/>
                </a:lnTo>
                <a:lnTo>
                  <a:pt x="0" y="3811473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-289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4341328" y="1021313"/>
            <a:ext cx="6072018" cy="3360765"/>
          </a:xfrm>
          <a:custGeom>
            <a:avLst/>
            <a:gdLst/>
            <a:ahLst/>
            <a:cxnLst/>
            <a:rect r="r" b="b" t="t" l="l"/>
            <a:pathLst>
              <a:path h="3360765" w="6072018">
                <a:moveTo>
                  <a:pt x="0" y="0"/>
                </a:moveTo>
                <a:lnTo>
                  <a:pt x="6072018" y="0"/>
                </a:lnTo>
                <a:lnTo>
                  <a:pt x="6072018" y="3360765"/>
                </a:lnTo>
                <a:lnTo>
                  <a:pt x="0" y="3360765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-430" r="-231" b="-404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8205889" y="1296425"/>
            <a:ext cx="1194057" cy="351041"/>
          </a:xfrm>
          <a:custGeom>
            <a:avLst/>
            <a:gdLst/>
            <a:ahLst/>
            <a:cxnLst/>
            <a:rect r="r" b="b" t="t" l="l"/>
            <a:pathLst>
              <a:path h="351041" w="1194057">
                <a:moveTo>
                  <a:pt x="0" y="0"/>
                </a:moveTo>
                <a:lnTo>
                  <a:pt x="1194057" y="0"/>
                </a:lnTo>
                <a:lnTo>
                  <a:pt x="1194057" y="351041"/>
                </a:lnTo>
                <a:lnTo>
                  <a:pt x="0" y="351041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-1497" t="-4953" r="-1211" b="-3864"/>
            </a:stretch>
          </a:blipFill>
        </p:spPr>
      </p:sp>
      <p:grpSp>
        <p:nvGrpSpPr>
          <p:cNvPr name="Group 8" id="8"/>
          <p:cNvGrpSpPr>
            <a:grpSpLocks noChangeAspect="true"/>
          </p:cNvGrpSpPr>
          <p:nvPr/>
        </p:nvGrpSpPr>
        <p:grpSpPr>
          <a:xfrm rot="0">
            <a:off x="9062402" y="3834389"/>
            <a:ext cx="1194057" cy="622918"/>
            <a:chOff x="0" y="0"/>
            <a:chExt cx="1139317" cy="594360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1139317" cy="594360"/>
            </a:xfrm>
            <a:custGeom>
              <a:avLst/>
              <a:gdLst/>
              <a:ahLst/>
              <a:cxnLst/>
              <a:rect r="r" b="b" t="t" l="l"/>
              <a:pathLst>
                <a:path h="594360" w="1139317">
                  <a:moveTo>
                    <a:pt x="0" y="594360"/>
                  </a:moveTo>
                  <a:lnTo>
                    <a:pt x="1139317" y="594360"/>
                  </a:lnTo>
                  <a:lnTo>
                    <a:pt x="113931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sp>
        <p:nvSpPr>
          <p:cNvPr name="Freeform 10" id="10"/>
          <p:cNvSpPr/>
          <p:nvPr/>
        </p:nvSpPr>
        <p:spPr>
          <a:xfrm flipH="false" flipV="false" rot="0">
            <a:off x="4074262" y="4584287"/>
            <a:ext cx="5494460" cy="1820839"/>
          </a:xfrm>
          <a:custGeom>
            <a:avLst/>
            <a:gdLst/>
            <a:ahLst/>
            <a:cxnLst/>
            <a:rect r="r" b="b" t="t" l="l"/>
            <a:pathLst>
              <a:path h="1820839" w="5494460">
                <a:moveTo>
                  <a:pt x="0" y="0"/>
                </a:moveTo>
                <a:lnTo>
                  <a:pt x="5494461" y="0"/>
                </a:lnTo>
                <a:lnTo>
                  <a:pt x="5494461" y="1820838"/>
                </a:lnTo>
                <a:lnTo>
                  <a:pt x="0" y="1820838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-285" t="-749" r="-257" b="-934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11129533" y="1296425"/>
            <a:ext cx="1435038" cy="723783"/>
          </a:xfrm>
          <a:custGeom>
            <a:avLst/>
            <a:gdLst/>
            <a:ahLst/>
            <a:cxnLst/>
            <a:rect r="r" b="b" t="t" l="l"/>
            <a:pathLst>
              <a:path h="723783" w="1435038">
                <a:moveTo>
                  <a:pt x="0" y="0"/>
                </a:moveTo>
                <a:lnTo>
                  <a:pt x="1435038" y="0"/>
                </a:lnTo>
                <a:lnTo>
                  <a:pt x="1435038" y="723784"/>
                </a:lnTo>
                <a:lnTo>
                  <a:pt x="0" y="723784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l="0" t="0" r="-1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0">
            <a:off x="12335120" y="7851684"/>
            <a:ext cx="1730326" cy="622918"/>
          </a:xfrm>
          <a:custGeom>
            <a:avLst/>
            <a:gdLst/>
            <a:ahLst/>
            <a:cxnLst/>
            <a:rect r="r" b="b" t="t" l="l"/>
            <a:pathLst>
              <a:path h="622918" w="1730326">
                <a:moveTo>
                  <a:pt x="0" y="0"/>
                </a:moveTo>
                <a:lnTo>
                  <a:pt x="1730325" y="0"/>
                </a:lnTo>
                <a:lnTo>
                  <a:pt x="1730325" y="622918"/>
                </a:lnTo>
                <a:lnTo>
                  <a:pt x="0" y="622918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 l="-830" t="-2307" r="-800" b="-2307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0">
            <a:off x="13088701" y="1296425"/>
            <a:ext cx="952257" cy="724263"/>
          </a:xfrm>
          <a:custGeom>
            <a:avLst/>
            <a:gdLst/>
            <a:ahLst/>
            <a:cxnLst/>
            <a:rect r="r" b="b" t="t" l="l"/>
            <a:pathLst>
              <a:path h="724263" w="952257">
                <a:moveTo>
                  <a:pt x="0" y="0"/>
                </a:moveTo>
                <a:lnTo>
                  <a:pt x="952257" y="0"/>
                </a:lnTo>
                <a:lnTo>
                  <a:pt x="952257" y="724263"/>
                </a:lnTo>
                <a:lnTo>
                  <a:pt x="0" y="724263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 l="0" t="0" r="0" b="0"/>
            </a:stretch>
          </a:blipFill>
        </p:spPr>
      </p:sp>
      <p:grpSp>
        <p:nvGrpSpPr>
          <p:cNvPr name="Group 14" id="14"/>
          <p:cNvGrpSpPr>
            <a:grpSpLocks noChangeAspect="true"/>
          </p:cNvGrpSpPr>
          <p:nvPr/>
        </p:nvGrpSpPr>
        <p:grpSpPr>
          <a:xfrm rot="0">
            <a:off x="9709279" y="3748089"/>
            <a:ext cx="831836" cy="300918"/>
            <a:chOff x="0" y="0"/>
            <a:chExt cx="793699" cy="287122"/>
          </a:xfrm>
        </p:grpSpPr>
        <p:sp>
          <p:nvSpPr>
            <p:cNvPr name="Freeform 15" id="15"/>
            <p:cNvSpPr/>
            <p:nvPr/>
          </p:nvSpPr>
          <p:spPr>
            <a:xfrm flipH="false" flipV="false" rot="0">
              <a:off x="0" y="0"/>
              <a:ext cx="793750" cy="287147"/>
            </a:xfrm>
            <a:custGeom>
              <a:avLst/>
              <a:gdLst/>
              <a:ahLst/>
              <a:cxnLst/>
              <a:rect r="r" b="b" t="t" l="l"/>
              <a:pathLst>
                <a:path h="287147" w="793750">
                  <a:moveTo>
                    <a:pt x="0" y="287147"/>
                  </a:moveTo>
                  <a:lnTo>
                    <a:pt x="793750" y="287147"/>
                  </a:lnTo>
                  <a:lnTo>
                    <a:pt x="79375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sp>
        <p:nvSpPr>
          <p:cNvPr name="Freeform 16" id="16"/>
          <p:cNvSpPr/>
          <p:nvPr/>
        </p:nvSpPr>
        <p:spPr>
          <a:xfrm flipH="false" flipV="false" rot="0">
            <a:off x="12239286" y="3492582"/>
            <a:ext cx="1245837" cy="622918"/>
          </a:xfrm>
          <a:custGeom>
            <a:avLst/>
            <a:gdLst/>
            <a:ahLst/>
            <a:cxnLst/>
            <a:rect r="r" b="b" t="t" l="l"/>
            <a:pathLst>
              <a:path h="622918" w="1245837">
                <a:moveTo>
                  <a:pt x="0" y="0"/>
                </a:moveTo>
                <a:lnTo>
                  <a:pt x="1245837" y="0"/>
                </a:lnTo>
                <a:lnTo>
                  <a:pt x="1245837" y="622919"/>
                </a:lnTo>
                <a:lnTo>
                  <a:pt x="0" y="622919"/>
                </a:lnTo>
                <a:lnTo>
                  <a:pt x="0" y="0"/>
                </a:lnTo>
                <a:close/>
              </a:path>
            </a:pathLst>
          </a:custGeom>
          <a:blipFill>
            <a:blip r:embed="rId13"/>
            <a:stretch>
              <a:fillRect l="0" t="-2190" r="-1133" b="0"/>
            </a:stretch>
          </a:blipFill>
        </p:spPr>
      </p:sp>
      <p:grpSp>
        <p:nvGrpSpPr>
          <p:cNvPr name="Group 17" id="17"/>
          <p:cNvGrpSpPr>
            <a:grpSpLocks noChangeAspect="true"/>
          </p:cNvGrpSpPr>
          <p:nvPr/>
        </p:nvGrpSpPr>
        <p:grpSpPr>
          <a:xfrm rot="0">
            <a:off x="9646987" y="6839561"/>
            <a:ext cx="1194925" cy="568413"/>
            <a:chOff x="0" y="0"/>
            <a:chExt cx="1140142" cy="542354"/>
          </a:xfrm>
        </p:grpSpPr>
        <p:sp>
          <p:nvSpPr>
            <p:cNvPr name="Freeform 18" id="18"/>
            <p:cNvSpPr/>
            <p:nvPr/>
          </p:nvSpPr>
          <p:spPr>
            <a:xfrm flipH="false" flipV="false" rot="0">
              <a:off x="0" y="0"/>
              <a:ext cx="1140206" cy="542417"/>
            </a:xfrm>
            <a:custGeom>
              <a:avLst/>
              <a:gdLst/>
              <a:ahLst/>
              <a:cxnLst/>
              <a:rect r="r" b="b" t="t" l="l"/>
              <a:pathLst>
                <a:path h="542417" w="1140206">
                  <a:moveTo>
                    <a:pt x="0" y="542417"/>
                  </a:moveTo>
                  <a:lnTo>
                    <a:pt x="1140206" y="542417"/>
                  </a:lnTo>
                  <a:lnTo>
                    <a:pt x="1140206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sp>
        <p:nvSpPr>
          <p:cNvPr name="Freeform 19" id="19"/>
          <p:cNvSpPr/>
          <p:nvPr/>
        </p:nvSpPr>
        <p:spPr>
          <a:xfrm flipH="false" flipV="false" rot="0">
            <a:off x="3993003" y="6399805"/>
            <a:ext cx="6363152" cy="2016339"/>
          </a:xfrm>
          <a:custGeom>
            <a:avLst/>
            <a:gdLst/>
            <a:ahLst/>
            <a:cxnLst/>
            <a:rect r="r" b="b" t="t" l="l"/>
            <a:pathLst>
              <a:path h="2016339" w="6363152">
                <a:moveTo>
                  <a:pt x="0" y="0"/>
                </a:moveTo>
                <a:lnTo>
                  <a:pt x="6363152" y="0"/>
                </a:lnTo>
                <a:lnTo>
                  <a:pt x="6363152" y="2016339"/>
                </a:lnTo>
                <a:lnTo>
                  <a:pt x="0" y="2016339"/>
                </a:lnTo>
                <a:lnTo>
                  <a:pt x="0" y="0"/>
                </a:lnTo>
                <a:close/>
              </a:path>
            </a:pathLst>
          </a:custGeom>
          <a:blipFill>
            <a:blip r:embed="rId14"/>
            <a:stretch>
              <a:fillRect l="-269" t="-677" r="-227" b="-879"/>
            </a:stretch>
          </a:blipFill>
        </p:spPr>
      </p:sp>
      <p:sp>
        <p:nvSpPr>
          <p:cNvPr name="Freeform 20" id="20"/>
          <p:cNvSpPr/>
          <p:nvPr/>
        </p:nvSpPr>
        <p:spPr>
          <a:xfrm flipH="false" flipV="false" rot="0">
            <a:off x="9895196" y="6327929"/>
            <a:ext cx="1457499" cy="536668"/>
          </a:xfrm>
          <a:custGeom>
            <a:avLst/>
            <a:gdLst/>
            <a:ahLst/>
            <a:cxnLst/>
            <a:rect r="r" b="b" t="t" l="l"/>
            <a:pathLst>
              <a:path h="536668" w="1457499">
                <a:moveTo>
                  <a:pt x="0" y="0"/>
                </a:moveTo>
                <a:lnTo>
                  <a:pt x="1457499" y="0"/>
                </a:lnTo>
                <a:lnTo>
                  <a:pt x="1457499" y="536669"/>
                </a:lnTo>
                <a:lnTo>
                  <a:pt x="0" y="536669"/>
                </a:lnTo>
                <a:lnTo>
                  <a:pt x="0" y="0"/>
                </a:lnTo>
                <a:close/>
              </a:path>
            </a:pathLst>
          </a:custGeom>
          <a:blipFill>
            <a:blip r:embed="rId15"/>
            <a:stretch>
              <a:fillRect l="-995" t="-2684" r="-1003" b="-2669"/>
            </a:stretch>
          </a:blipFill>
        </p:spPr>
      </p:sp>
      <p:sp>
        <p:nvSpPr>
          <p:cNvPr name="TextBox 21" id="21"/>
          <p:cNvSpPr txBox="true"/>
          <p:nvPr/>
        </p:nvSpPr>
        <p:spPr>
          <a:xfrm rot="0">
            <a:off x="7928872" y="-123825"/>
            <a:ext cx="3399234" cy="11842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799"/>
              </a:lnSpc>
            </a:pPr>
            <a:r>
              <a:rPr lang="en-US" sz="6999">
                <a:solidFill>
                  <a:srgbClr val="C75E15"/>
                </a:solidFill>
                <a:latin typeface="Amatic"/>
              </a:rPr>
              <a:t>Exhibit Design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131916">
            <a:off x="-633274" y="8755193"/>
            <a:ext cx="19024067" cy="4993818"/>
          </a:xfrm>
          <a:custGeom>
            <a:avLst/>
            <a:gdLst/>
            <a:ahLst/>
            <a:cxnLst/>
            <a:rect r="r" b="b" t="t" l="l"/>
            <a:pathLst>
              <a:path h="4993818" w="19024067">
                <a:moveTo>
                  <a:pt x="0" y="0"/>
                </a:moveTo>
                <a:lnTo>
                  <a:pt x="19024066" y="0"/>
                </a:lnTo>
                <a:lnTo>
                  <a:pt x="19024066" y="4993817"/>
                </a:lnTo>
                <a:lnTo>
                  <a:pt x="0" y="499381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5439170" y="9229725"/>
            <a:ext cx="2568403" cy="975654"/>
          </a:xfrm>
          <a:custGeom>
            <a:avLst/>
            <a:gdLst/>
            <a:ahLst/>
            <a:cxnLst/>
            <a:rect r="r" b="b" t="t" l="l"/>
            <a:pathLst>
              <a:path h="975654" w="2568403">
                <a:moveTo>
                  <a:pt x="0" y="0"/>
                </a:moveTo>
                <a:lnTo>
                  <a:pt x="2568403" y="0"/>
                </a:lnTo>
                <a:lnTo>
                  <a:pt x="2568403" y="975654"/>
                </a:lnTo>
                <a:lnTo>
                  <a:pt x="0" y="97565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-69773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131916">
            <a:off x="-229202" y="-3042319"/>
            <a:ext cx="19024067" cy="4993818"/>
          </a:xfrm>
          <a:custGeom>
            <a:avLst/>
            <a:gdLst/>
            <a:ahLst/>
            <a:cxnLst/>
            <a:rect r="r" b="b" t="t" l="l"/>
            <a:pathLst>
              <a:path h="4993818" w="19024067">
                <a:moveTo>
                  <a:pt x="0" y="0"/>
                </a:moveTo>
                <a:lnTo>
                  <a:pt x="19024066" y="0"/>
                </a:lnTo>
                <a:lnTo>
                  <a:pt x="19024066" y="4993818"/>
                </a:lnTo>
                <a:lnTo>
                  <a:pt x="0" y="499381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6845796" y="4165204"/>
            <a:ext cx="4596408" cy="176609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4481"/>
              </a:lnSpc>
              <a:spcBef>
                <a:spcPct val="0"/>
              </a:spcBef>
            </a:pPr>
            <a:r>
              <a:rPr lang="en-US" sz="10343">
                <a:solidFill>
                  <a:srgbClr val="000000"/>
                </a:solidFill>
                <a:latin typeface="Amatic SC Bold"/>
              </a:rPr>
              <a:t>Did it work?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131916">
            <a:off x="-633274" y="8755193"/>
            <a:ext cx="19024067" cy="4993818"/>
          </a:xfrm>
          <a:custGeom>
            <a:avLst/>
            <a:gdLst/>
            <a:ahLst/>
            <a:cxnLst/>
            <a:rect r="r" b="b" t="t" l="l"/>
            <a:pathLst>
              <a:path h="4993818" w="19024067">
                <a:moveTo>
                  <a:pt x="0" y="0"/>
                </a:moveTo>
                <a:lnTo>
                  <a:pt x="19024066" y="0"/>
                </a:lnTo>
                <a:lnTo>
                  <a:pt x="19024066" y="4993817"/>
                </a:lnTo>
                <a:lnTo>
                  <a:pt x="0" y="499381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5439170" y="9229725"/>
            <a:ext cx="2568403" cy="975654"/>
          </a:xfrm>
          <a:custGeom>
            <a:avLst/>
            <a:gdLst/>
            <a:ahLst/>
            <a:cxnLst/>
            <a:rect r="r" b="b" t="t" l="l"/>
            <a:pathLst>
              <a:path h="975654" w="2568403">
                <a:moveTo>
                  <a:pt x="0" y="0"/>
                </a:moveTo>
                <a:lnTo>
                  <a:pt x="2568403" y="0"/>
                </a:lnTo>
                <a:lnTo>
                  <a:pt x="2568403" y="975654"/>
                </a:lnTo>
                <a:lnTo>
                  <a:pt x="0" y="97565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-69773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028700" y="2216846"/>
            <a:ext cx="7106082" cy="2801075"/>
          </a:xfrm>
          <a:custGeom>
            <a:avLst/>
            <a:gdLst/>
            <a:ahLst/>
            <a:cxnLst/>
            <a:rect r="r" b="b" t="t" l="l"/>
            <a:pathLst>
              <a:path h="2801075" w="7106082">
                <a:moveTo>
                  <a:pt x="0" y="0"/>
                </a:moveTo>
                <a:lnTo>
                  <a:pt x="7106082" y="0"/>
                </a:lnTo>
                <a:lnTo>
                  <a:pt x="7106082" y="2801074"/>
                </a:lnTo>
                <a:lnTo>
                  <a:pt x="0" y="2801074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1028700" y="5490156"/>
            <a:ext cx="7106082" cy="2901960"/>
          </a:xfrm>
          <a:custGeom>
            <a:avLst/>
            <a:gdLst/>
            <a:ahLst/>
            <a:cxnLst/>
            <a:rect r="r" b="b" t="t" l="l"/>
            <a:pathLst>
              <a:path h="2901960" w="7106082">
                <a:moveTo>
                  <a:pt x="0" y="0"/>
                </a:moveTo>
                <a:lnTo>
                  <a:pt x="7106082" y="0"/>
                </a:lnTo>
                <a:lnTo>
                  <a:pt x="7106082" y="2901960"/>
                </a:lnTo>
                <a:lnTo>
                  <a:pt x="0" y="2901960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9317833" y="2122034"/>
            <a:ext cx="7941467" cy="6481638"/>
          </a:xfrm>
          <a:custGeom>
            <a:avLst/>
            <a:gdLst/>
            <a:ahLst/>
            <a:cxnLst/>
            <a:rect r="r" b="b" t="t" l="l"/>
            <a:pathLst>
              <a:path h="6481638" w="7941467">
                <a:moveTo>
                  <a:pt x="0" y="0"/>
                </a:moveTo>
                <a:lnTo>
                  <a:pt x="7941467" y="0"/>
                </a:lnTo>
                <a:lnTo>
                  <a:pt x="7941467" y="6481639"/>
                </a:lnTo>
                <a:lnTo>
                  <a:pt x="0" y="6481639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6894835" y="11111"/>
            <a:ext cx="4498330" cy="10382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400"/>
              </a:lnSpc>
            </a:pPr>
            <a:r>
              <a:rPr lang="en-US" sz="6000">
                <a:solidFill>
                  <a:srgbClr val="C75E15"/>
                </a:solidFill>
                <a:latin typeface="Amatic"/>
              </a:rPr>
              <a:t>Comparative Analyses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131916">
            <a:off x="-633274" y="8755193"/>
            <a:ext cx="19024067" cy="4993818"/>
          </a:xfrm>
          <a:custGeom>
            <a:avLst/>
            <a:gdLst/>
            <a:ahLst/>
            <a:cxnLst/>
            <a:rect r="r" b="b" t="t" l="l"/>
            <a:pathLst>
              <a:path h="4993818" w="19024067">
                <a:moveTo>
                  <a:pt x="0" y="0"/>
                </a:moveTo>
                <a:lnTo>
                  <a:pt x="19024066" y="0"/>
                </a:lnTo>
                <a:lnTo>
                  <a:pt x="19024066" y="4993817"/>
                </a:lnTo>
                <a:lnTo>
                  <a:pt x="0" y="499381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5439170" y="9229725"/>
            <a:ext cx="2568403" cy="975654"/>
          </a:xfrm>
          <a:custGeom>
            <a:avLst/>
            <a:gdLst/>
            <a:ahLst/>
            <a:cxnLst/>
            <a:rect r="r" b="b" t="t" l="l"/>
            <a:pathLst>
              <a:path h="975654" w="2568403">
                <a:moveTo>
                  <a:pt x="0" y="0"/>
                </a:moveTo>
                <a:lnTo>
                  <a:pt x="2568403" y="0"/>
                </a:lnTo>
                <a:lnTo>
                  <a:pt x="2568403" y="975654"/>
                </a:lnTo>
                <a:lnTo>
                  <a:pt x="0" y="97565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-69773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131916">
            <a:off x="-229202" y="-3042319"/>
            <a:ext cx="19024067" cy="4993818"/>
          </a:xfrm>
          <a:custGeom>
            <a:avLst/>
            <a:gdLst/>
            <a:ahLst/>
            <a:cxnLst/>
            <a:rect r="r" b="b" t="t" l="l"/>
            <a:pathLst>
              <a:path h="4993818" w="19024067">
                <a:moveTo>
                  <a:pt x="0" y="0"/>
                </a:moveTo>
                <a:lnTo>
                  <a:pt x="19024066" y="0"/>
                </a:lnTo>
                <a:lnTo>
                  <a:pt x="19024066" y="4993818"/>
                </a:lnTo>
                <a:lnTo>
                  <a:pt x="0" y="499381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5012680" y="4165204"/>
            <a:ext cx="8262640" cy="360441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4481"/>
              </a:lnSpc>
            </a:pPr>
            <a:r>
              <a:rPr lang="en-US" sz="10343">
                <a:solidFill>
                  <a:srgbClr val="000000"/>
                </a:solidFill>
                <a:latin typeface="Amatic SC Bold"/>
              </a:rPr>
              <a:t>Questions?</a:t>
            </a:r>
          </a:p>
          <a:p>
            <a:pPr algn="ctr">
              <a:lnSpc>
                <a:spcPts val="14481"/>
              </a:lnSpc>
              <a:spcBef>
                <a:spcPct val="0"/>
              </a:spcBef>
            </a:pPr>
            <a:r>
              <a:rPr lang="en-US" sz="10343">
                <a:solidFill>
                  <a:srgbClr val="000000"/>
                </a:solidFill>
                <a:latin typeface="Amatic SC Bold"/>
              </a:rPr>
              <a:t>tball@cityofboise.org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DAF_OBcBPaw</dc:identifier>
  <dcterms:modified xsi:type="dcterms:W3CDTF">2011-08-01T06:04:30Z</dcterms:modified>
  <cp:revision>1</cp:revision>
  <dc:title>Empathy Showcase Slides</dc:title>
</cp:coreProperties>
</file>