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9"/>
  </p:notesMasterIdLst>
  <p:sldIdLst>
    <p:sldId id="358" r:id="rId5"/>
    <p:sldId id="359" r:id="rId6"/>
    <p:sldId id="360" r:id="rId7"/>
    <p:sldId id="361" r:id="rId8"/>
    <p:sldId id="339" r:id="rId9"/>
    <p:sldId id="343" r:id="rId10"/>
    <p:sldId id="336" r:id="rId11"/>
    <p:sldId id="350" r:id="rId12"/>
    <p:sldId id="344" r:id="rId13"/>
    <p:sldId id="345" r:id="rId14"/>
    <p:sldId id="318" r:id="rId15"/>
    <p:sldId id="362" r:id="rId16"/>
    <p:sldId id="337" r:id="rId17"/>
    <p:sldId id="355" r:id="rId18"/>
    <p:sldId id="347" r:id="rId19"/>
    <p:sldId id="352" r:id="rId20"/>
    <p:sldId id="353" r:id="rId21"/>
    <p:sldId id="354" r:id="rId22"/>
    <p:sldId id="324" r:id="rId23"/>
    <p:sldId id="363" r:id="rId24"/>
    <p:sldId id="348" r:id="rId25"/>
    <p:sldId id="322" r:id="rId26"/>
    <p:sldId id="338" r:id="rId27"/>
    <p:sldId id="357" r:id="rId28"/>
    <p:sldId id="364" r:id="rId29"/>
    <p:sldId id="349" r:id="rId30"/>
    <p:sldId id="330" r:id="rId31"/>
    <p:sldId id="331" r:id="rId32"/>
    <p:sldId id="332" r:id="rId33"/>
    <p:sldId id="333" r:id="rId34"/>
    <p:sldId id="334" r:id="rId35"/>
    <p:sldId id="335" r:id="rId36"/>
    <p:sldId id="366" r:id="rId37"/>
    <p:sldId id="36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lide deck guidance" id="{E71FB5C2-ED80-4112-82A9-C7581DF021B3}">
          <p14:sldIdLst>
            <p14:sldId id="358"/>
            <p14:sldId id="359"/>
            <p14:sldId id="360"/>
            <p14:sldId id="361"/>
          </p14:sldIdLst>
        </p14:section>
        <p14:section name="What is empathy for wildlife?" id="{46E1CB35-8D8A-402C-A695-68639F665B96}">
          <p14:sldIdLst>
            <p14:sldId id="339"/>
            <p14:sldId id="343"/>
            <p14:sldId id="336"/>
            <p14:sldId id="350"/>
            <p14:sldId id="344"/>
            <p14:sldId id="345"/>
            <p14:sldId id="318"/>
            <p14:sldId id="362"/>
            <p14:sldId id="337"/>
            <p14:sldId id="355"/>
            <p14:sldId id="347"/>
            <p14:sldId id="352"/>
            <p14:sldId id="353"/>
            <p14:sldId id="354"/>
            <p14:sldId id="324"/>
            <p14:sldId id="363"/>
            <p14:sldId id="348"/>
            <p14:sldId id="322"/>
            <p14:sldId id="338"/>
            <p14:sldId id="357"/>
            <p14:sldId id="364"/>
            <p14:sldId id="349"/>
            <p14:sldId id="330"/>
            <p14:sldId id="331"/>
            <p14:sldId id="332"/>
            <p14:sldId id="333"/>
            <p14:sldId id="334"/>
            <p14:sldId id="335"/>
            <p14:sldId id="366"/>
            <p14:sldId id="365"/>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BDC906-0603-26F4-A659-E129525F79AD}" name="Marta Burnet" initials="MB" userId="S::burnetm@zoo.org::49fa0234-d983-4755-812a-d349ac20e34d" providerId="AD"/>
  <p188:author id="{EB3E780E-B73D-8930-EFB2-659A863D6402}" name="Keegan Prosser" initials="KP" userId="S::Keegan@teamsoapbox.com::5b854dea-e062-44f3-8a0d-ebd932721dc8" providerId="AD"/>
  <p188:author id="{7DB3C72A-D00D-D0D6-26F8-ED6AB93272D8}" name="Laurel Abbotts" initials="LA" userId="S::laurel.abbotts@zoo.org::9165661e-e960-43c9-82f9-0e84501f9258" providerId="AD"/>
  <p188:author id="{B3029B42-0BB4-9DA2-7075-74A33FDAAB9F}" name="Erica Johnson" initials="EJ" userId="S::erica.johnson@zoo.org::7630e781-1768-49c6-88a3-5b747d04f216" providerId="AD"/>
  <p188:author id="{974D8746-184F-6C4F-4146-B3C1C8CA2360}" name="Molly Michal" initials="MM" userId="S::molly@teamsoapbox.com::092c55c1-4e32-414b-b35d-90096f51395c" providerId="AD"/>
  <p188:author id="{ECAAA153-BD6A-BBB9-C939-CFB5A893AB88}" name="Jordan Lui" initials="JL" userId="S::jordan@teamsoapbox.com::e2c8510f-e31c-4768-9a7b-50c59e5b46f5" providerId="AD"/>
  <p188:author id="{5371D256-E31B-FC6F-8D2E-E2FB75490B1B}" name="Emily Bernhardt" initials="EB" userId="S::emily.bernhardt@zoo.org::54367999-16fb-49e5-b704-2cd099c6bf56" providerId="AD"/>
  <p188:author id="{E0F88065-42DB-D0A7-1F61-2F789E19EE03}" name="Molly Michal" initials="MM" userId="S::Molly@teamsoapbox.com::092c55c1-4e32-414b-b35d-90096f51395c" providerId="AD"/>
  <p188:author id="{55BAAB9B-51BF-71BC-9EAA-DB6213E71626}" name="Marta Burnet" initials="MB" userId="S::marta.burnet@zoo.org::49fa0234-d983-4755-812a-d349ac20e34d" providerId="AD"/>
  <p188:author id="{3800BCA2-182E-8CEC-DBD2-F6DD7E007CDA}" name="molly@teamsoapbox.com" initials="mo" userId="S::urn:spo:guest#molly@teamsoapbox.com::" providerId="AD"/>
  <p188:author id="{11B0A6A7-6046-4EA0-16E5-56A0FB8A0734}" name="Sarah Panciroli" initials="SP" userId="S::sarah.panciroli@zoo.org::c30b7024-b2b9-443a-ae3b-1c2e56ede51c" providerId="AD"/>
  <p188:author id="{C5C84EAD-801C-892F-284A-F3146448C3F7}" name="Jordan Lui" initials="JK" userId="S::Jordan@teamsoapbox.com::e2c8510f-e31c-4768-9a7b-50c59e5b46f5" providerId="AD"/>
  <p188:author id="{F37F43BA-3BB4-D27E-2F2F-35BE77CADB51}" name="Molly Michal" initials="MM" userId="S::molly_teamsoapbox.com#ext#@woodlandparkzoo.onmicrosoft.com::84df47f2-a0b3-436a-af66-6ca802337100" providerId="AD"/>
  <p188:author id="{588EDFF9-0967-CF48-A497-6018B0F2FA0E}" name="Emily Bernhardt" initials="EB" userId="S::Emily.Bernhardt@zoo.org::54367999-16fb-49e5-b704-2cd099c6bf56" providerId="AD"/>
  <p188:author id="{B39389FC-83B3-36C9-9095-994863A61912}" name="Keegan Prosser" initials="KP" userId="S::keegan@teamsoapbox.com::5b854dea-e062-44f3-8a0d-ebd932721d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5D"/>
    <a:srgbClr val="006884"/>
    <a:srgbClr val="008ECB"/>
    <a:srgbClr val="00728F"/>
    <a:srgbClr val="145ACC"/>
    <a:srgbClr val="00722B"/>
    <a:srgbClr val="0082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31D144-E2D5-4F47-962C-D16165145E55}" v="250" dt="2026-10-21T18:49:17.8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247"/>
    <p:restoredTop sz="86454"/>
  </p:normalViewPr>
  <p:slideViewPr>
    <p:cSldViewPr snapToGrid="0">
      <p:cViewPr varScale="1">
        <p:scale>
          <a:sx n="63" d="100"/>
          <a:sy n="63" d="100"/>
        </p:scale>
        <p:origin x="68" y="72"/>
      </p:cViewPr>
      <p:guideLst>
        <p:guide orient="horz" pos="2184"/>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ill Sans MT" panose="020B0502020104020203" pitchFamily="34" charset="77"/>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ill Sans MT" panose="020B0502020104020203" pitchFamily="34" charset="77"/>
              </a:defRPr>
            </a:lvl1pPr>
          </a:lstStyle>
          <a:p>
            <a:fld id="{E29929D8-14C0-C049-B645-6E3C9CB61890}" type="datetimeFigureOut">
              <a:rPr lang="en-US" smtClean="0"/>
              <a:pPr/>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ill Sans MT" panose="020B0502020104020203" pitchFamily="34"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ill Sans MT" panose="020B0502020104020203" pitchFamily="34" charset="77"/>
              </a:defRPr>
            </a:lvl1pPr>
          </a:lstStyle>
          <a:p>
            <a:fld id="{FEF9718D-4EEC-D54E-85ED-97F0A4BDC158}" type="slidenum">
              <a:rPr lang="en-US" smtClean="0"/>
              <a:pPr/>
              <a:t>‹#›</a:t>
            </a:fld>
            <a:endParaRPr lang="en-US"/>
          </a:p>
        </p:txBody>
      </p:sp>
    </p:spTree>
    <p:extLst>
      <p:ext uri="{BB962C8B-B14F-4D97-AF65-F5344CB8AC3E}">
        <p14:creationId xmlns:p14="http://schemas.microsoft.com/office/powerpoint/2010/main" val="3151118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Gill Sans MT" panose="020B0502020104020203" pitchFamily="34"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F9718D-4EEC-D54E-85ED-97F0A4BDC158}" type="slidenum">
              <a:rPr lang="en-US" smtClean="0"/>
              <a:pPr/>
              <a:t>1</a:t>
            </a:fld>
            <a:endParaRPr lang="en-US"/>
          </a:p>
        </p:txBody>
      </p:sp>
    </p:spTree>
    <p:extLst>
      <p:ext uri="{BB962C8B-B14F-4D97-AF65-F5344CB8AC3E}">
        <p14:creationId xmlns:p14="http://schemas.microsoft.com/office/powerpoint/2010/main" val="338726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F9718D-4EEC-D54E-85ED-97F0A4BDC158}" type="slidenum">
              <a:rPr lang="en-US" smtClean="0"/>
              <a:pPr/>
              <a:t>3</a:t>
            </a:fld>
            <a:endParaRPr lang="en-US"/>
          </a:p>
        </p:txBody>
      </p:sp>
    </p:spTree>
    <p:extLst>
      <p:ext uri="{BB962C8B-B14F-4D97-AF65-F5344CB8AC3E}">
        <p14:creationId xmlns:p14="http://schemas.microsoft.com/office/powerpoint/2010/main" val="2892365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F9718D-4EEC-D54E-85ED-97F0A4BDC158}" type="slidenum">
              <a:rPr lang="en-US" smtClean="0"/>
              <a:pPr/>
              <a:t>4</a:t>
            </a:fld>
            <a:endParaRPr lang="en-US"/>
          </a:p>
        </p:txBody>
      </p:sp>
    </p:spTree>
    <p:extLst>
      <p:ext uri="{BB962C8B-B14F-4D97-AF65-F5344CB8AC3E}">
        <p14:creationId xmlns:p14="http://schemas.microsoft.com/office/powerpoint/2010/main" val="428595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58B4D-25D7-1F7D-3668-C33809796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13733-F4CB-507E-119F-9EA3AF591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DE2AE2-C278-0DD9-50FE-878BB2F6C228}"/>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56AE93C-86BF-E5F3-03FD-6ED1AA09229E}"/>
              </a:ext>
            </a:extLst>
          </p:cNvPr>
          <p:cNvSpPr>
            <a:spLocks noGrp="1"/>
          </p:cNvSpPr>
          <p:nvPr>
            <p:ph type="sldNum" sz="quarter" idx="5"/>
          </p:nvPr>
        </p:nvSpPr>
        <p:spPr/>
        <p:txBody>
          <a:bodyPr/>
          <a:lstStyle/>
          <a:p>
            <a:fld id="{FEF9718D-4EEC-D54E-85ED-97F0A4BDC158}" type="slidenum">
              <a:rPr lang="en-US" smtClean="0"/>
              <a:t>5</a:t>
            </a:fld>
            <a:endParaRPr lang="en-US"/>
          </a:p>
        </p:txBody>
      </p:sp>
    </p:spTree>
    <p:extLst>
      <p:ext uri="{BB962C8B-B14F-4D97-AF65-F5344CB8AC3E}">
        <p14:creationId xmlns:p14="http://schemas.microsoft.com/office/powerpoint/2010/main" val="27402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D5F54-6191-52B3-A507-F3659572F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F027C-946E-D569-3326-160FA7D33E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490D15-4B90-00DD-94EA-FBA3619431B4}"/>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080FA32-27BA-3473-6096-D2D50D9592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701742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E3591-F866-A75B-A41D-E20070F7F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A2955-CAAA-4D49-BB71-B5B3F84AC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D8608-1F75-2D8E-8DC8-0A02E8A43C4A}"/>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549563B-7560-30F7-D996-93B349DB9387}"/>
              </a:ext>
            </a:extLst>
          </p:cNvPr>
          <p:cNvSpPr>
            <a:spLocks noGrp="1"/>
          </p:cNvSpPr>
          <p:nvPr>
            <p:ph type="sldNum" sz="quarter" idx="5"/>
          </p:nvPr>
        </p:nvSpPr>
        <p:spPr/>
        <p:txBody>
          <a:bodyPr/>
          <a:lstStyle/>
          <a:p>
            <a:fld id="{FEF9718D-4EEC-D54E-85ED-97F0A4BDC158}" type="slidenum">
              <a:rPr lang="en-US" smtClean="0"/>
              <a:t>7</a:t>
            </a:fld>
            <a:endParaRPr lang="en-US"/>
          </a:p>
        </p:txBody>
      </p:sp>
    </p:spTree>
    <p:extLst>
      <p:ext uri="{BB962C8B-B14F-4D97-AF65-F5344CB8AC3E}">
        <p14:creationId xmlns:p14="http://schemas.microsoft.com/office/powerpoint/2010/main" val="2746469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D219-7452-424E-E3E2-770917576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25BE1A-1BD1-8273-3F3C-3511E2E3CF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281589-7B1E-C393-A856-220FFC20BF00}"/>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E693DDA-CC9E-2CA1-CF5F-4237C47D4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076804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21090-A8DA-35DF-90AE-C69B98D34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D8589-1C94-277B-774B-2E379DA27D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F0AF13-76B5-FDD0-CFD2-E697B61E42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4B834E3-DB9A-CF50-AFC3-A3720C18FC76}"/>
              </a:ext>
            </a:extLst>
          </p:cNvPr>
          <p:cNvSpPr>
            <a:spLocks noGrp="1"/>
          </p:cNvSpPr>
          <p:nvPr>
            <p:ph type="sldNum" sz="quarter" idx="5"/>
          </p:nvPr>
        </p:nvSpPr>
        <p:spPr/>
        <p:txBody>
          <a:bodyPr/>
          <a:lstStyle/>
          <a:p>
            <a:fld id="{FEF9718D-4EEC-D54E-85ED-97F0A4BDC158}" type="slidenum">
              <a:rPr lang="en-US" smtClean="0"/>
              <a:t>9</a:t>
            </a:fld>
            <a:endParaRPr lang="en-US"/>
          </a:p>
        </p:txBody>
      </p:sp>
    </p:spTree>
    <p:extLst>
      <p:ext uri="{BB962C8B-B14F-4D97-AF65-F5344CB8AC3E}">
        <p14:creationId xmlns:p14="http://schemas.microsoft.com/office/powerpoint/2010/main" val="3094581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C1596-AA18-47C0-B1BE-766DC8579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5D72B-B50D-3D6F-38B4-3E7C9D555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AD5BA5-5C78-A4C3-4603-42E32B9B67B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B3EA5C2-3021-8247-30CF-0D7FF61693DC}"/>
              </a:ext>
            </a:extLst>
          </p:cNvPr>
          <p:cNvSpPr>
            <a:spLocks noGrp="1"/>
          </p:cNvSpPr>
          <p:nvPr>
            <p:ph type="sldNum" sz="quarter" idx="5"/>
          </p:nvPr>
        </p:nvSpPr>
        <p:spPr/>
        <p:txBody>
          <a:bodyPr/>
          <a:lstStyle/>
          <a:p>
            <a:fld id="{FEF9718D-4EEC-D54E-85ED-97F0A4BDC158}" type="slidenum">
              <a:rPr lang="en-US" smtClean="0"/>
              <a:t>10</a:t>
            </a:fld>
            <a:endParaRPr lang="en-US"/>
          </a:p>
        </p:txBody>
      </p:sp>
    </p:spTree>
    <p:extLst>
      <p:ext uri="{BB962C8B-B14F-4D97-AF65-F5344CB8AC3E}">
        <p14:creationId xmlns:p14="http://schemas.microsoft.com/office/powerpoint/2010/main" val="95997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BE585-30D0-0282-100A-E2D2BF4B8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97EC4-EAC6-218D-58FE-1435CBF473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70A8EA-97F0-4A32-3E22-62F6E5E8EB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endParaRPr lang="en-US"/>
          </a:p>
        </p:txBody>
      </p:sp>
      <p:sp>
        <p:nvSpPr>
          <p:cNvPr id="4" name="Slide Number Placeholder 3">
            <a:extLst>
              <a:ext uri="{FF2B5EF4-FFF2-40B4-BE49-F238E27FC236}">
                <a16:creationId xmlns:a16="http://schemas.microsoft.com/office/drawing/2014/main" id="{0A8BF2D9-F00A-F550-9E52-CCF6C9FEFFDC}"/>
              </a:ext>
            </a:extLst>
          </p:cNvPr>
          <p:cNvSpPr>
            <a:spLocks noGrp="1"/>
          </p:cNvSpPr>
          <p:nvPr>
            <p:ph type="sldNum" sz="quarter" idx="5"/>
          </p:nvPr>
        </p:nvSpPr>
        <p:spPr/>
        <p:txBody>
          <a:bodyPr/>
          <a:lstStyle/>
          <a:p>
            <a:fld id="{FEF9718D-4EEC-D54E-85ED-97F0A4BDC158}" type="slidenum">
              <a:rPr lang="en-US" smtClean="0"/>
              <a:t>11</a:t>
            </a:fld>
            <a:endParaRPr lang="en-US"/>
          </a:p>
        </p:txBody>
      </p:sp>
    </p:spTree>
    <p:extLst>
      <p:ext uri="{BB962C8B-B14F-4D97-AF65-F5344CB8AC3E}">
        <p14:creationId xmlns:p14="http://schemas.microsoft.com/office/powerpoint/2010/main" val="1992870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FD5CF-507A-23A2-2C22-CFDA36C794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808276-B801-D4E7-F381-95F9B623C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4D7704-F193-B21B-D148-8791D8761703}"/>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4B0AA4A-CAE0-ADFC-F76B-E2CAE83435AE}"/>
              </a:ext>
            </a:extLst>
          </p:cNvPr>
          <p:cNvSpPr>
            <a:spLocks noGrp="1"/>
          </p:cNvSpPr>
          <p:nvPr>
            <p:ph type="sldNum" sz="quarter" idx="5"/>
          </p:nvPr>
        </p:nvSpPr>
        <p:spPr/>
        <p:txBody>
          <a:bodyPr/>
          <a:lstStyle/>
          <a:p>
            <a:fld id="{FEF9718D-4EEC-D54E-85ED-97F0A4BDC158}" type="slidenum">
              <a:rPr lang="en-US" smtClean="0"/>
              <a:t>12</a:t>
            </a:fld>
            <a:endParaRPr lang="en-US"/>
          </a:p>
        </p:txBody>
      </p:sp>
    </p:spTree>
    <p:extLst>
      <p:ext uri="{BB962C8B-B14F-4D97-AF65-F5344CB8AC3E}">
        <p14:creationId xmlns:p14="http://schemas.microsoft.com/office/powerpoint/2010/main" val="2101678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16E32-753F-764E-5836-30AE4A589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B6840-8628-786E-0FE0-8053246698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25E160-5390-5600-3955-07BD05AA34AE}"/>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kern="100">
              <a:effectLst/>
              <a:ea typeface="Calibri" panose="020F0502020204030204" pitchFamily="34" charset="0"/>
              <a:cs typeface="Calibri"/>
            </a:endParaRPr>
          </a:p>
        </p:txBody>
      </p:sp>
      <p:sp>
        <p:nvSpPr>
          <p:cNvPr id="4" name="Slide Number Placeholder 3">
            <a:extLst>
              <a:ext uri="{FF2B5EF4-FFF2-40B4-BE49-F238E27FC236}">
                <a16:creationId xmlns:a16="http://schemas.microsoft.com/office/drawing/2014/main" id="{B1ACA37D-E98F-3A20-6603-85F33A50342A}"/>
              </a:ext>
            </a:extLst>
          </p:cNvPr>
          <p:cNvSpPr>
            <a:spLocks noGrp="1"/>
          </p:cNvSpPr>
          <p:nvPr>
            <p:ph type="sldNum" sz="quarter" idx="5"/>
          </p:nvPr>
        </p:nvSpPr>
        <p:spPr/>
        <p:txBody>
          <a:bodyPr/>
          <a:lstStyle/>
          <a:p>
            <a:fld id="{FEF9718D-4EEC-D54E-85ED-97F0A4BDC158}" type="slidenum">
              <a:rPr lang="en-US" smtClean="0"/>
              <a:t>13</a:t>
            </a:fld>
            <a:endParaRPr lang="en-US"/>
          </a:p>
        </p:txBody>
      </p:sp>
    </p:spTree>
    <p:extLst>
      <p:ext uri="{BB962C8B-B14F-4D97-AF65-F5344CB8AC3E}">
        <p14:creationId xmlns:p14="http://schemas.microsoft.com/office/powerpoint/2010/main" val="1952158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BF095-B840-F3E6-3714-0687A5FCB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48BCD-AB0F-C52F-B783-C6EB249A2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179EC-279D-467C-5CFE-642E6711B3B7}"/>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kern="100">
              <a:effectLst/>
              <a:ea typeface="Calibri" panose="020F0502020204030204" pitchFamily="34" charset="0"/>
              <a:cs typeface="Calibri"/>
            </a:endParaRPr>
          </a:p>
        </p:txBody>
      </p:sp>
      <p:sp>
        <p:nvSpPr>
          <p:cNvPr id="4" name="Slide Number Placeholder 3">
            <a:extLst>
              <a:ext uri="{FF2B5EF4-FFF2-40B4-BE49-F238E27FC236}">
                <a16:creationId xmlns:a16="http://schemas.microsoft.com/office/drawing/2014/main" id="{4D992FA3-8913-3A3C-B0F3-1C88223852D9}"/>
              </a:ext>
            </a:extLst>
          </p:cNvPr>
          <p:cNvSpPr>
            <a:spLocks noGrp="1"/>
          </p:cNvSpPr>
          <p:nvPr>
            <p:ph type="sldNum" sz="quarter" idx="5"/>
          </p:nvPr>
        </p:nvSpPr>
        <p:spPr/>
        <p:txBody>
          <a:bodyPr/>
          <a:lstStyle/>
          <a:p>
            <a:fld id="{FEF9718D-4EEC-D54E-85ED-97F0A4BDC158}" type="slidenum">
              <a:rPr lang="en-US" smtClean="0"/>
              <a:t>14</a:t>
            </a:fld>
            <a:endParaRPr lang="en-US"/>
          </a:p>
        </p:txBody>
      </p:sp>
    </p:spTree>
    <p:extLst>
      <p:ext uri="{BB962C8B-B14F-4D97-AF65-F5344CB8AC3E}">
        <p14:creationId xmlns:p14="http://schemas.microsoft.com/office/powerpoint/2010/main" val="3109943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333152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B6464-FDA3-6B7E-1D34-3E4766A65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C5ABB-01D1-0279-38F0-0A7836C4CE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AD4D25-C14F-6925-A2C2-15CF8232C65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D3BE096-821B-F608-73FA-481FBC0612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14043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FAD18-A0A8-989E-125B-CCB3BAFEC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9DBEF-1810-9820-FF00-752594ADB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065B7-7E53-E65C-2931-9823C90C4613}"/>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7FF2B893-7FD8-22F1-787C-063EB19D98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705789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7D824-782C-2FDD-89CD-9256C5131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4E0614-D1A2-BE1B-3901-3046E4E46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1953E4-6C97-668F-70F0-2FB51BF624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B48262-7BBC-B3FE-9AE7-C6EDEE7CAA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914928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EF9718D-4EEC-D54E-85ED-97F0A4BDC158}" type="slidenum">
              <a:rPr lang="en-US" smtClean="0"/>
              <a:t>19</a:t>
            </a:fld>
            <a:endParaRPr lang="en-US"/>
          </a:p>
        </p:txBody>
      </p:sp>
    </p:spTree>
    <p:extLst>
      <p:ext uri="{BB962C8B-B14F-4D97-AF65-F5344CB8AC3E}">
        <p14:creationId xmlns:p14="http://schemas.microsoft.com/office/powerpoint/2010/main" val="4107429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FC833-4D1C-97AE-BEAA-203C40394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14724-9057-EA68-7A0B-BE46B718A8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680C4-0FAC-D7ED-772C-9B971074E9EA}"/>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06459DA-C523-D539-5BFD-42129681EAB0}"/>
              </a:ext>
            </a:extLst>
          </p:cNvPr>
          <p:cNvSpPr>
            <a:spLocks noGrp="1"/>
          </p:cNvSpPr>
          <p:nvPr>
            <p:ph type="sldNum" sz="quarter" idx="5"/>
          </p:nvPr>
        </p:nvSpPr>
        <p:spPr/>
        <p:txBody>
          <a:bodyPr/>
          <a:lstStyle/>
          <a:p>
            <a:fld id="{FEF9718D-4EEC-D54E-85ED-97F0A4BDC158}" type="slidenum">
              <a:rPr lang="en-US" smtClean="0"/>
              <a:t>20</a:t>
            </a:fld>
            <a:endParaRPr lang="en-US"/>
          </a:p>
        </p:txBody>
      </p:sp>
    </p:spTree>
    <p:extLst>
      <p:ext uri="{BB962C8B-B14F-4D97-AF65-F5344CB8AC3E}">
        <p14:creationId xmlns:p14="http://schemas.microsoft.com/office/powerpoint/2010/main" val="19872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C274-2899-9365-27A7-1EB4B33C4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B294F-4159-0072-CF3F-EC1A0696B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495CA-BAEB-1F5E-7F34-8045C8870B44}"/>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F384857-B413-55C3-76C5-B9C721594F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19097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CB0C2-7288-A7BB-AF31-F849D68F6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9D6A5-5C61-592F-BDB0-970FCED90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EA2F2-5470-33FC-2283-3537D9475D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659FB3-E6A7-C0D0-8F3B-66CBA15DC27A}"/>
              </a:ext>
            </a:extLst>
          </p:cNvPr>
          <p:cNvSpPr>
            <a:spLocks noGrp="1"/>
          </p:cNvSpPr>
          <p:nvPr>
            <p:ph type="sldNum" sz="quarter" idx="5"/>
          </p:nvPr>
        </p:nvSpPr>
        <p:spPr/>
        <p:txBody>
          <a:bodyPr/>
          <a:lstStyle/>
          <a:p>
            <a:fld id="{FEF9718D-4EEC-D54E-85ED-97F0A4BDC158}" type="slidenum">
              <a:rPr lang="en-US" smtClean="0"/>
              <a:t>22</a:t>
            </a:fld>
            <a:endParaRPr lang="en-US"/>
          </a:p>
        </p:txBody>
      </p:sp>
    </p:spTree>
    <p:extLst>
      <p:ext uri="{BB962C8B-B14F-4D97-AF65-F5344CB8AC3E}">
        <p14:creationId xmlns:p14="http://schemas.microsoft.com/office/powerpoint/2010/main" val="2936873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3A57B-CD79-DF1B-6863-D4B32A6217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D6BFE-081C-B3A6-81D8-9747451654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545B0F-9625-6978-17EA-C9A95DD6AA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9BC11D-EBB0-0D04-6B70-44B016AF332F}"/>
              </a:ext>
            </a:extLst>
          </p:cNvPr>
          <p:cNvSpPr>
            <a:spLocks noGrp="1"/>
          </p:cNvSpPr>
          <p:nvPr>
            <p:ph type="sldNum" sz="quarter" idx="5"/>
          </p:nvPr>
        </p:nvSpPr>
        <p:spPr/>
        <p:txBody>
          <a:bodyPr/>
          <a:lstStyle/>
          <a:p>
            <a:fld id="{FEF9718D-4EEC-D54E-85ED-97F0A4BDC158}" type="slidenum">
              <a:rPr lang="en-US" smtClean="0"/>
              <a:t>23</a:t>
            </a:fld>
            <a:endParaRPr lang="en-US"/>
          </a:p>
        </p:txBody>
      </p:sp>
    </p:spTree>
    <p:extLst>
      <p:ext uri="{BB962C8B-B14F-4D97-AF65-F5344CB8AC3E}">
        <p14:creationId xmlns:p14="http://schemas.microsoft.com/office/powerpoint/2010/main" val="3039846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26EEA-2FF4-8AD1-4447-08CA68A24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F4978-FAD0-8D16-D071-3E3F4C0A84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908B8-FC1E-8D09-BC82-80C5B99FC7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CCE7CA98-C59D-7363-235D-9F32BB482ECD}"/>
              </a:ext>
            </a:extLst>
          </p:cNvPr>
          <p:cNvSpPr>
            <a:spLocks noGrp="1"/>
          </p:cNvSpPr>
          <p:nvPr>
            <p:ph type="sldNum" sz="quarter" idx="5"/>
          </p:nvPr>
        </p:nvSpPr>
        <p:spPr/>
        <p:txBody>
          <a:bodyPr/>
          <a:lstStyle/>
          <a:p>
            <a:fld id="{FEF9718D-4EEC-D54E-85ED-97F0A4BDC158}" type="slidenum">
              <a:rPr lang="en-US" smtClean="0"/>
              <a:t>24</a:t>
            </a:fld>
            <a:endParaRPr lang="en-US"/>
          </a:p>
        </p:txBody>
      </p:sp>
    </p:spTree>
    <p:extLst>
      <p:ext uri="{BB962C8B-B14F-4D97-AF65-F5344CB8AC3E}">
        <p14:creationId xmlns:p14="http://schemas.microsoft.com/office/powerpoint/2010/main" val="2673186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2C03C-E6D5-DBD6-319F-E9E4BE837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5C27C-E093-7957-8BA3-1D2B32CF3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008DD-2267-1E21-D06C-42AA828B3465}"/>
              </a:ext>
            </a:extLst>
          </p:cNvPr>
          <p:cNvSpPr>
            <a:spLocks noGrp="1"/>
          </p:cNvSpPr>
          <p:nvPr>
            <p:ph type="body" idx="1"/>
          </p:nvPr>
        </p:nvSpPr>
        <p:spPr/>
        <p:txBody>
          <a:bodyPr/>
          <a:lstStyle/>
          <a:p>
            <a:endParaRPr lang="en-US" sz="1200" kern="10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712F93A-6F2D-32F6-B4C7-7FB5993A7F29}"/>
              </a:ext>
            </a:extLst>
          </p:cNvPr>
          <p:cNvSpPr>
            <a:spLocks noGrp="1"/>
          </p:cNvSpPr>
          <p:nvPr>
            <p:ph type="sldNum" sz="quarter" idx="5"/>
          </p:nvPr>
        </p:nvSpPr>
        <p:spPr/>
        <p:txBody>
          <a:bodyPr/>
          <a:lstStyle/>
          <a:p>
            <a:fld id="{FEF9718D-4EEC-D54E-85ED-97F0A4BDC158}" type="slidenum">
              <a:rPr lang="en-US" smtClean="0"/>
              <a:t>25</a:t>
            </a:fld>
            <a:endParaRPr lang="en-US"/>
          </a:p>
        </p:txBody>
      </p:sp>
    </p:spTree>
    <p:extLst>
      <p:ext uri="{BB962C8B-B14F-4D97-AF65-F5344CB8AC3E}">
        <p14:creationId xmlns:p14="http://schemas.microsoft.com/office/powerpoint/2010/main" val="35268560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4102F-7632-F7D0-F6F8-CE612B827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FD296-0DF8-3CED-15D5-4635B2AD56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3092F6-7FC6-1AF9-0E44-0B2E59FDAA59}"/>
              </a:ext>
            </a:extLst>
          </p:cNvPr>
          <p:cNvSpPr>
            <a:spLocks noGrp="1"/>
          </p:cNvSpPr>
          <p:nvPr>
            <p:ph type="body" idx="1"/>
          </p:nvPr>
        </p:nvSpPr>
        <p:spPr/>
        <p:txBody>
          <a:bodyPr/>
          <a:lstStyle/>
          <a:p>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B870C385-DCF0-0840-C3B8-9DB7D77DDE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F9718D-4EEC-D54E-85ED-97F0A4BDC15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92675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68B37-F4EB-B026-504A-751ECB486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CEF34-F457-B103-5CC3-C9A02ECE0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86003-CACC-988C-67A8-F8AB517EC6B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F78BA23-CFF0-122D-10AB-CCE1753D5968}"/>
              </a:ext>
            </a:extLst>
          </p:cNvPr>
          <p:cNvSpPr>
            <a:spLocks noGrp="1"/>
          </p:cNvSpPr>
          <p:nvPr>
            <p:ph type="sldNum" sz="quarter" idx="5"/>
          </p:nvPr>
        </p:nvSpPr>
        <p:spPr/>
        <p:txBody>
          <a:bodyPr/>
          <a:lstStyle/>
          <a:p>
            <a:fld id="{FEF9718D-4EEC-D54E-85ED-97F0A4BDC158}" type="slidenum">
              <a:rPr lang="en-US" smtClean="0"/>
              <a:t>27</a:t>
            </a:fld>
            <a:endParaRPr lang="en-US"/>
          </a:p>
        </p:txBody>
      </p:sp>
    </p:spTree>
    <p:extLst>
      <p:ext uri="{BB962C8B-B14F-4D97-AF65-F5344CB8AC3E}">
        <p14:creationId xmlns:p14="http://schemas.microsoft.com/office/powerpoint/2010/main" val="2382573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43922-1790-31CF-A097-49C5EB814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173CE-776E-3AF1-AE8A-5FE40F5C82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A43DE5-500E-F392-9EA3-4C264BF004B5}"/>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B44F729-8B38-2885-7759-EA4BB8215214}"/>
              </a:ext>
            </a:extLst>
          </p:cNvPr>
          <p:cNvSpPr>
            <a:spLocks noGrp="1"/>
          </p:cNvSpPr>
          <p:nvPr>
            <p:ph type="sldNum" sz="quarter" idx="5"/>
          </p:nvPr>
        </p:nvSpPr>
        <p:spPr/>
        <p:txBody>
          <a:bodyPr/>
          <a:lstStyle/>
          <a:p>
            <a:fld id="{FEF9718D-4EEC-D54E-85ED-97F0A4BDC158}" type="slidenum">
              <a:rPr lang="en-US" smtClean="0"/>
              <a:t>28</a:t>
            </a:fld>
            <a:endParaRPr lang="en-US"/>
          </a:p>
        </p:txBody>
      </p:sp>
    </p:spTree>
    <p:extLst>
      <p:ext uri="{BB962C8B-B14F-4D97-AF65-F5344CB8AC3E}">
        <p14:creationId xmlns:p14="http://schemas.microsoft.com/office/powerpoint/2010/main" val="624066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53AF2-57F2-4F2E-C9A9-6A8A2A425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07D4B6-B63B-3561-9CB2-3334FD1AE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A3DDB-A882-55C2-9BE5-231EDCEFF597}"/>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964FF89D-8BB4-2639-6F41-2E938F60FF68}"/>
              </a:ext>
            </a:extLst>
          </p:cNvPr>
          <p:cNvSpPr>
            <a:spLocks noGrp="1"/>
          </p:cNvSpPr>
          <p:nvPr>
            <p:ph type="sldNum" sz="quarter" idx="5"/>
          </p:nvPr>
        </p:nvSpPr>
        <p:spPr/>
        <p:txBody>
          <a:bodyPr/>
          <a:lstStyle/>
          <a:p>
            <a:fld id="{FEF9718D-4EEC-D54E-85ED-97F0A4BDC158}" type="slidenum">
              <a:rPr lang="en-US" smtClean="0"/>
              <a:t>29</a:t>
            </a:fld>
            <a:endParaRPr lang="en-US"/>
          </a:p>
        </p:txBody>
      </p:sp>
    </p:spTree>
    <p:extLst>
      <p:ext uri="{BB962C8B-B14F-4D97-AF65-F5344CB8AC3E}">
        <p14:creationId xmlns:p14="http://schemas.microsoft.com/office/powerpoint/2010/main" val="32152840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D7621-01E1-8449-19BF-391476F636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CFB7C-5C15-0A6D-BC28-BD1A686039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383315-48EA-7732-EE30-5D096ED1FF9D}"/>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C4CC552F-664E-4DE1-56C6-F864565D6DC5}"/>
              </a:ext>
            </a:extLst>
          </p:cNvPr>
          <p:cNvSpPr>
            <a:spLocks noGrp="1"/>
          </p:cNvSpPr>
          <p:nvPr>
            <p:ph type="sldNum" sz="quarter" idx="5"/>
          </p:nvPr>
        </p:nvSpPr>
        <p:spPr/>
        <p:txBody>
          <a:bodyPr/>
          <a:lstStyle/>
          <a:p>
            <a:fld id="{FEF9718D-4EEC-D54E-85ED-97F0A4BDC158}" type="slidenum">
              <a:rPr lang="en-US" smtClean="0"/>
              <a:t>30</a:t>
            </a:fld>
            <a:endParaRPr lang="en-US"/>
          </a:p>
        </p:txBody>
      </p:sp>
    </p:spTree>
    <p:extLst>
      <p:ext uri="{BB962C8B-B14F-4D97-AF65-F5344CB8AC3E}">
        <p14:creationId xmlns:p14="http://schemas.microsoft.com/office/powerpoint/2010/main" val="2526786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79D84-9D0C-6D93-1F02-D7F410BA18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DA2FC-C4C3-2E1A-A4B8-BCCFCDF6C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9D9049-C800-322D-3A53-D7E51D728C02}"/>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FF4913B7-AE96-FB23-47F8-470E2296CE37}"/>
              </a:ext>
            </a:extLst>
          </p:cNvPr>
          <p:cNvSpPr>
            <a:spLocks noGrp="1"/>
          </p:cNvSpPr>
          <p:nvPr>
            <p:ph type="sldNum" sz="quarter" idx="5"/>
          </p:nvPr>
        </p:nvSpPr>
        <p:spPr/>
        <p:txBody>
          <a:bodyPr/>
          <a:lstStyle/>
          <a:p>
            <a:fld id="{FEF9718D-4EEC-D54E-85ED-97F0A4BDC158}" type="slidenum">
              <a:rPr lang="en-US" smtClean="0"/>
              <a:t>31</a:t>
            </a:fld>
            <a:endParaRPr lang="en-US"/>
          </a:p>
        </p:txBody>
      </p:sp>
    </p:spTree>
    <p:extLst>
      <p:ext uri="{BB962C8B-B14F-4D97-AF65-F5344CB8AC3E}">
        <p14:creationId xmlns:p14="http://schemas.microsoft.com/office/powerpoint/2010/main" val="3560389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5E1C4-EAE2-4872-78F6-68D61795D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782C2-1097-4769-6A3C-27529DD1F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FCA11B-72DB-C5BA-0499-AFFD2B4910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9AD88F-5A6C-E2BB-AC13-CB9298E56ACD}"/>
              </a:ext>
            </a:extLst>
          </p:cNvPr>
          <p:cNvSpPr>
            <a:spLocks noGrp="1"/>
          </p:cNvSpPr>
          <p:nvPr>
            <p:ph type="sldNum" sz="quarter" idx="5"/>
          </p:nvPr>
        </p:nvSpPr>
        <p:spPr/>
        <p:txBody>
          <a:bodyPr/>
          <a:lstStyle/>
          <a:p>
            <a:fld id="{FEF9718D-4EEC-D54E-85ED-97F0A4BDC158}" type="slidenum">
              <a:rPr lang="en-US" smtClean="0"/>
              <a:t>32</a:t>
            </a:fld>
            <a:endParaRPr lang="en-US"/>
          </a:p>
        </p:txBody>
      </p:sp>
    </p:spTree>
    <p:extLst>
      <p:ext uri="{BB962C8B-B14F-4D97-AF65-F5344CB8AC3E}">
        <p14:creationId xmlns:p14="http://schemas.microsoft.com/office/powerpoint/2010/main" val="923897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8CAA8-69B2-BD6D-7E0F-B6C55C24A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826B6-31CF-7052-7837-08309FC51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4CA11E-B417-8BCF-4906-BFC9EF729B1F}"/>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kern="100">
              <a:effectLst/>
              <a:ea typeface="Calibri" panose="020F0502020204030204" pitchFamily="34" charset="0"/>
              <a:cs typeface="Calibri"/>
            </a:endParaRPr>
          </a:p>
        </p:txBody>
      </p:sp>
      <p:sp>
        <p:nvSpPr>
          <p:cNvPr id="4" name="Slide Number Placeholder 3">
            <a:extLst>
              <a:ext uri="{FF2B5EF4-FFF2-40B4-BE49-F238E27FC236}">
                <a16:creationId xmlns:a16="http://schemas.microsoft.com/office/drawing/2014/main" id="{3B3E94EF-1D67-EADB-956E-79B20AF3268E}"/>
              </a:ext>
            </a:extLst>
          </p:cNvPr>
          <p:cNvSpPr>
            <a:spLocks noGrp="1"/>
          </p:cNvSpPr>
          <p:nvPr>
            <p:ph type="sldNum" sz="quarter" idx="5"/>
          </p:nvPr>
        </p:nvSpPr>
        <p:spPr/>
        <p:txBody>
          <a:bodyPr/>
          <a:lstStyle/>
          <a:p>
            <a:fld id="{FEF9718D-4EEC-D54E-85ED-97F0A4BDC158}" type="slidenum">
              <a:rPr lang="en-US" smtClean="0"/>
              <a:t>33</a:t>
            </a:fld>
            <a:endParaRPr lang="en-US"/>
          </a:p>
        </p:txBody>
      </p:sp>
    </p:spTree>
    <p:extLst>
      <p:ext uri="{BB962C8B-B14F-4D97-AF65-F5344CB8AC3E}">
        <p14:creationId xmlns:p14="http://schemas.microsoft.com/office/powerpoint/2010/main" val="27240815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F9718D-4EEC-D54E-85ED-97F0A4BDC158}" type="slidenum">
              <a:rPr lang="en-US" smtClean="0"/>
              <a:pPr/>
              <a:t>34</a:t>
            </a:fld>
            <a:endParaRPr lang="en-US"/>
          </a:p>
        </p:txBody>
      </p:sp>
    </p:spTree>
    <p:extLst>
      <p:ext uri="{BB962C8B-B14F-4D97-AF65-F5344CB8AC3E}">
        <p14:creationId xmlns:p14="http://schemas.microsoft.com/office/powerpoint/2010/main" val="3717482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8182" y="365125"/>
            <a:ext cx="9415618" cy="1325563"/>
          </a:xfrm>
        </p:spPr>
        <p:txBody>
          <a:bodyPr/>
          <a:lstStyle/>
          <a:p>
            <a:r>
              <a:rPr lang="en-US"/>
              <a:t>Click to edit Master title style</a:t>
            </a:r>
          </a:p>
        </p:txBody>
      </p:sp>
      <p:sp>
        <p:nvSpPr>
          <p:cNvPr id="3" name="Content Placeholder 2"/>
          <p:cNvSpPr>
            <a:spLocks noGrp="1"/>
          </p:cNvSpPr>
          <p:nvPr>
            <p:ph idx="1"/>
          </p:nvPr>
        </p:nvSpPr>
        <p:spPr>
          <a:xfrm>
            <a:off x="1938180" y="1825625"/>
            <a:ext cx="941561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38182" y="365125"/>
            <a:ext cx="9415618" cy="1325563"/>
          </a:xfrm>
        </p:spPr>
        <p:txBody>
          <a:bodyPr/>
          <a:lstStyle/>
          <a:p>
            <a:r>
              <a:rPr lang="en-US"/>
              <a:t>Click to edit Master title style</a:t>
            </a:r>
          </a:p>
        </p:txBody>
      </p:sp>
      <p:sp>
        <p:nvSpPr>
          <p:cNvPr id="3" name="Content Placeholder 2"/>
          <p:cNvSpPr>
            <a:spLocks noGrp="1"/>
          </p:cNvSpPr>
          <p:nvPr>
            <p:ph sz="half" idx="1"/>
          </p:nvPr>
        </p:nvSpPr>
        <p:spPr>
          <a:xfrm>
            <a:off x="1904998" y="1825625"/>
            <a:ext cx="411480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87161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Gill Sans MT" panose="020B0502020104020203" pitchFamily="34" charset="77"/>
              </a:defRPr>
            </a:lvl1pPr>
          </a:lstStyle>
          <a:p>
            <a:fld id="{846CE7D5-CF57-46EF-B807-FDD0502418D4}" type="datetimeFigureOut">
              <a:rPr lang="en-US" smtClean="0"/>
              <a:pPr/>
              <a:t>11/4/2026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Gill Sans MT" panose="020B0502020104020203" pitchFamily="34"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Gill Sans MT" panose="020B0502020104020203" pitchFamily="34" charset="77"/>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3600" b="1" i="0" kern="1200">
          <a:solidFill>
            <a:srgbClr val="008287"/>
          </a:solidFill>
          <a:latin typeface="Gill Sans MT" panose="020B050202010402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video" Target="../media/media4.mp4"/><Relationship Id="rId13" Type="http://schemas.openxmlformats.org/officeDocument/2006/relationships/image" Target="../media/image13.png"/><Relationship Id="rId18" Type="http://schemas.openxmlformats.org/officeDocument/2006/relationships/image" Target="../media/image18.svg"/><Relationship Id="rId3" Type="http://schemas.microsoft.com/office/2007/relationships/media" Target="../media/media2.mp4"/><Relationship Id="rId7" Type="http://schemas.microsoft.com/office/2007/relationships/media" Target="../media/media4.mp4"/><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video" Target="../media/media1.mp4"/><Relationship Id="rId16" Type="http://schemas.openxmlformats.org/officeDocument/2006/relationships/image" Target="../media/image16.svg"/><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11.png"/><Relationship Id="rId5" Type="http://schemas.microsoft.com/office/2007/relationships/media" Target="../media/media3.mp4"/><Relationship Id="rId15" Type="http://schemas.openxmlformats.org/officeDocument/2006/relationships/image" Target="../media/image15.png"/><Relationship Id="rId10" Type="http://schemas.openxmlformats.org/officeDocument/2006/relationships/notesSlide" Target="../notesSlides/notesSlide13.xml"/><Relationship Id="rId4" Type="http://schemas.openxmlformats.org/officeDocument/2006/relationships/video" Target="../media/media2.mp4"/><Relationship Id="rId9" Type="http://schemas.openxmlformats.org/officeDocument/2006/relationships/slideLayout" Target="../slideLayouts/slideLayout6.xml"/><Relationship Id="rId14" Type="http://schemas.openxmlformats.org/officeDocument/2006/relationships/image" Target="../media/image14.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aceforwildlife.org/wp-content/uploads/2025/06/Building-Empathy-for-Wildlife-2025.pdf" TargetMode="External"/><Relationship Id="rId7"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s://doi.org/10.3390/jzbg7020022" TargetMode="External"/><Relationship Id="rId5" Type="http://schemas.openxmlformats.org/officeDocument/2006/relationships/hyperlink" Target="https://www.aceforwildlife.org/wp-content/uploads/2023/11/Anthropomorphism-and-Empathy-Report-final-002.pdf" TargetMode="External"/><Relationship Id="rId4" Type="http://schemas.openxmlformats.org/officeDocument/2006/relationships/hyperlink" Target="https://www.aceforwildlife.org/wp-content/uploads/2025/09/Comparing-Empathy-for-Wildlife-Across-the-Animal-Kingdom-Final-2.0.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5F6B3-8422-BAC4-8B37-743D20E67132}"/>
              </a:ext>
            </a:extLst>
          </p:cNvPr>
          <p:cNvSpPr>
            <a:spLocks noGrp="1"/>
          </p:cNvSpPr>
          <p:nvPr>
            <p:ph type="title"/>
          </p:nvPr>
        </p:nvSpPr>
        <p:spPr/>
        <p:txBody>
          <a:bodyPr/>
          <a:lstStyle/>
          <a:p>
            <a:r>
              <a:rPr lang="en-US" dirty="0">
                <a:solidFill>
                  <a:srgbClr val="006884"/>
                </a:solidFill>
              </a:rPr>
              <a:t>Deck Editing: </a:t>
            </a:r>
            <a:r>
              <a:rPr lang="en-US" b="0" dirty="0">
                <a:solidFill>
                  <a:srgbClr val="006884"/>
                </a:solidFill>
              </a:rPr>
              <a:t>Changing colors and fonts</a:t>
            </a:r>
          </a:p>
        </p:txBody>
      </p:sp>
      <p:sp>
        <p:nvSpPr>
          <p:cNvPr id="3" name="TextBox 2">
            <a:extLst>
              <a:ext uri="{FF2B5EF4-FFF2-40B4-BE49-F238E27FC236}">
                <a16:creationId xmlns:a16="http://schemas.microsoft.com/office/drawing/2014/main" id="{6FC410BA-6F49-507F-80EA-3F1CABAECF2A}"/>
              </a:ext>
            </a:extLst>
          </p:cNvPr>
          <p:cNvSpPr txBox="1"/>
          <p:nvPr/>
        </p:nvSpPr>
        <p:spPr>
          <a:xfrm>
            <a:off x="838199" y="1491898"/>
            <a:ext cx="9643281" cy="4801314"/>
          </a:xfrm>
          <a:prstGeom prst="rect">
            <a:avLst/>
          </a:prstGeom>
          <a:noFill/>
        </p:spPr>
        <p:txBody>
          <a:bodyPr wrap="square" lIns="91440" tIns="45720" rIns="91440" bIns="45720" rtlCol="0" anchor="t">
            <a:spAutoFit/>
          </a:bodyPr>
          <a:lstStyle/>
          <a:p>
            <a:r>
              <a:rPr lang="en-US">
                <a:latin typeface="Gill Sans MT" panose="020B0502020104020203" pitchFamily="34" charset="0"/>
              </a:rPr>
              <a:t>This presentation was created by the Advancing Conservation through Empathy for Wildlife (ACE for Wildlife</a:t>
            </a:r>
            <a:r>
              <a:rPr lang="en-US" baseline="30000">
                <a:latin typeface="Gill Sans MT" panose="020B0502020104020203" pitchFamily="34" charset="0"/>
              </a:rPr>
              <a:t>®</a:t>
            </a:r>
            <a:r>
              <a:rPr lang="en-US">
                <a:latin typeface="Gill Sans MT" panose="020B0502020104020203" pitchFamily="34" charset="0"/>
              </a:rPr>
              <a:t>) Network. These slides are designed to be customized, if you would like to change branding to match your home organization.  All text, colors, images, logos, and design elements can be edited directly within each slide.</a:t>
            </a:r>
            <a:br>
              <a:rPr lang="en-US">
                <a:latin typeface="Gill Sans MT" panose="020B0502020104020203" pitchFamily="34" charset="0"/>
              </a:rPr>
            </a:br>
            <a:endParaRPr lang="en-US">
              <a:latin typeface="Gill Sans MT" panose="020B0502020104020203" pitchFamily="34" charset="0"/>
            </a:endParaRPr>
          </a:p>
          <a:p>
            <a:r>
              <a:rPr lang="en-US" b="1">
                <a:latin typeface="Gill Sans MT" panose="020B0502020104020203" pitchFamily="34" charset="77"/>
              </a:rPr>
              <a:t>Change colors</a:t>
            </a:r>
          </a:p>
          <a:p>
            <a:pPr marL="742950" lvl="1" indent="-285750">
              <a:buFont typeface="Arial" panose="020B0604020202020204" pitchFamily="34" charset="0"/>
              <a:buChar char="•"/>
            </a:pPr>
            <a:r>
              <a:rPr lang="en-US">
                <a:latin typeface="Gill Sans MT" panose="020B0502020104020203" pitchFamily="34" charset="77"/>
              </a:rPr>
              <a:t>Select the shape or design element you want to update.</a:t>
            </a:r>
          </a:p>
          <a:p>
            <a:pPr marL="742950" lvl="1" indent="-285750">
              <a:buFont typeface="Arial" panose="020B0604020202020204" pitchFamily="34" charset="0"/>
              <a:buChar char="•"/>
            </a:pPr>
            <a:r>
              <a:rPr lang="en-US">
                <a:latin typeface="Gill Sans MT" panose="020B0502020104020203" pitchFamily="34" charset="77"/>
              </a:rPr>
              <a:t>Go to Shape Format &gt; Shape Fill.</a:t>
            </a:r>
          </a:p>
          <a:p>
            <a:pPr marL="742950" lvl="1" indent="-285750">
              <a:buFont typeface="Arial" panose="020B0604020202020204" pitchFamily="34" charset="0"/>
              <a:buChar char="•"/>
            </a:pPr>
            <a:r>
              <a:rPr lang="en-US">
                <a:latin typeface="Gill Sans MT" panose="020B0502020104020203" pitchFamily="34" charset="77"/>
              </a:rPr>
              <a:t>Select your brand color or choose More Fill Colors to enter a specific RGB or HEX value.</a:t>
            </a:r>
          </a:p>
          <a:p>
            <a:endParaRPr lang="en-US" b="1">
              <a:latin typeface="Gill Sans MT" panose="020B0502020104020203" pitchFamily="34" charset="77"/>
            </a:endParaRPr>
          </a:p>
          <a:p>
            <a:r>
              <a:rPr lang="en-US" b="1">
                <a:latin typeface="Gill Sans MT" panose="020B0502020104020203" pitchFamily="34" charset="77"/>
              </a:rPr>
              <a:t>Change fonts</a:t>
            </a:r>
          </a:p>
          <a:p>
            <a:pPr marL="742950" lvl="1" indent="-285750">
              <a:buFont typeface="Arial" panose="020B0604020202020204" pitchFamily="34" charset="0"/>
              <a:buChar char="•"/>
            </a:pPr>
            <a:r>
              <a:rPr lang="en-US">
                <a:latin typeface="Gill Sans MT" panose="020B0502020104020203" pitchFamily="34" charset="77"/>
              </a:rPr>
              <a:t>Select the text you want to update.</a:t>
            </a:r>
          </a:p>
          <a:p>
            <a:pPr marL="742950" lvl="1" indent="-285750">
              <a:buFont typeface="Arial" panose="020B0604020202020204" pitchFamily="34" charset="0"/>
              <a:buChar char="•"/>
            </a:pPr>
            <a:r>
              <a:rPr lang="en-US">
                <a:latin typeface="Gill Sans MT" panose="020B0502020104020203" pitchFamily="34" charset="77"/>
              </a:rPr>
              <a:t>Go to Home &gt; Font.</a:t>
            </a:r>
          </a:p>
          <a:p>
            <a:pPr marL="742950" lvl="1" indent="-285750">
              <a:buFont typeface="Arial" panose="020B0604020202020204" pitchFamily="34" charset="0"/>
              <a:buChar char="•"/>
            </a:pPr>
            <a:r>
              <a:rPr lang="en-US">
                <a:latin typeface="Gill Sans MT" panose="020B0502020104020203" pitchFamily="34" charset="77"/>
              </a:rPr>
              <a:t>Choose your organization’s brand font, size, and color.</a:t>
            </a:r>
          </a:p>
          <a:p>
            <a:endParaRPr lang="en-US" b="1">
              <a:latin typeface="Gill Sans MT" panose="020B0502020104020203" pitchFamily="34" charset="77"/>
            </a:endParaRPr>
          </a:p>
          <a:p>
            <a:r>
              <a:rPr lang="en-US" b="1">
                <a:latin typeface="Gill Sans MT" panose="020B0502020104020203" pitchFamily="34" charset="77"/>
              </a:rPr>
              <a:t>Edit text</a:t>
            </a:r>
          </a:p>
          <a:p>
            <a:pPr marL="742950" lvl="1" indent="-285750">
              <a:buFont typeface="Arial" panose="020B0604020202020204" pitchFamily="34" charset="0"/>
              <a:buChar char="•"/>
            </a:pPr>
            <a:r>
              <a:rPr lang="en-US">
                <a:latin typeface="Gill Sans MT" panose="020B0502020104020203" pitchFamily="34" charset="77"/>
              </a:rPr>
              <a:t>Click inside any text box and type or paste your new copy. </a:t>
            </a:r>
          </a:p>
        </p:txBody>
      </p:sp>
    </p:spTree>
    <p:extLst>
      <p:ext uri="{BB962C8B-B14F-4D97-AF65-F5344CB8AC3E}">
        <p14:creationId xmlns:p14="http://schemas.microsoft.com/office/powerpoint/2010/main" val="406151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74177-65EA-69F5-803C-F2167E20E7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FB201-78B3-9060-4747-E6090DC257A3}"/>
              </a:ext>
            </a:extLst>
          </p:cNvPr>
          <p:cNvSpPr>
            <a:spLocks noGrp="1"/>
          </p:cNvSpPr>
          <p:nvPr>
            <p:ph type="title"/>
          </p:nvPr>
        </p:nvSpPr>
        <p:spPr/>
        <p:txBody>
          <a:bodyPr/>
          <a:lstStyle/>
          <a:p>
            <a:r>
              <a:rPr lang="en-US">
                <a:solidFill>
                  <a:srgbClr val="006884"/>
                </a:solidFill>
              </a:rPr>
              <a:t>Deck Editing: </a:t>
            </a:r>
            <a:r>
              <a:rPr lang="en-US" b="0">
                <a:solidFill>
                  <a:srgbClr val="006884"/>
                </a:solidFill>
              </a:rPr>
              <a:t>Replace Logos &amp; Images</a:t>
            </a:r>
            <a:endParaRPr lang="en-US">
              <a:solidFill>
                <a:srgbClr val="006884"/>
              </a:solidFill>
            </a:endParaRPr>
          </a:p>
        </p:txBody>
      </p:sp>
      <p:sp>
        <p:nvSpPr>
          <p:cNvPr id="3" name="TextBox 2">
            <a:extLst>
              <a:ext uri="{FF2B5EF4-FFF2-40B4-BE49-F238E27FC236}">
                <a16:creationId xmlns:a16="http://schemas.microsoft.com/office/drawing/2014/main" id="{FB0D657B-0DAD-A1B6-E344-877CE0534ACC}"/>
              </a:ext>
            </a:extLst>
          </p:cNvPr>
          <p:cNvSpPr txBox="1"/>
          <p:nvPr/>
        </p:nvSpPr>
        <p:spPr>
          <a:xfrm>
            <a:off x="838199" y="1491898"/>
            <a:ext cx="9643281" cy="4801314"/>
          </a:xfrm>
          <a:prstGeom prst="rect">
            <a:avLst/>
          </a:prstGeom>
          <a:noFill/>
        </p:spPr>
        <p:txBody>
          <a:bodyPr wrap="square" lIns="91440" tIns="45720" rIns="91440" bIns="45720" rtlCol="0" anchor="t">
            <a:spAutoFit/>
          </a:bodyPr>
          <a:lstStyle/>
          <a:p>
            <a:r>
              <a:rPr lang="en-US" b="1">
                <a:latin typeface="Gill Sans MT" panose="020B0502020104020203" pitchFamily="34" charset="77"/>
              </a:rPr>
              <a:t>Replace a logo</a:t>
            </a:r>
          </a:p>
          <a:p>
            <a:pPr marL="742950" lvl="1" indent="-285750">
              <a:buFont typeface="Arial" panose="020B0604020202020204" pitchFamily="34" charset="0"/>
              <a:buChar char="•"/>
            </a:pPr>
            <a:r>
              <a:rPr lang="en-US">
                <a:latin typeface="Gill Sans MT" panose="020B0502020104020203" pitchFamily="34" charset="77"/>
              </a:rPr>
              <a:t>Select the existing logo (at the bottom of each slide)</a:t>
            </a:r>
          </a:p>
          <a:p>
            <a:pPr marL="742950" lvl="1" indent="-285750">
              <a:buFont typeface="Arial" panose="020B0604020202020204" pitchFamily="34" charset="0"/>
              <a:buChar char="•"/>
            </a:pPr>
            <a:r>
              <a:rPr lang="en-US">
                <a:latin typeface="Gill Sans MT" panose="020B0502020104020203" pitchFamily="34" charset="77"/>
              </a:rPr>
              <a:t>Go to Picture Format &gt; Change Picture &gt; From a File.</a:t>
            </a:r>
          </a:p>
          <a:p>
            <a:pPr marL="742950" lvl="1" indent="-285750">
              <a:buFont typeface="Arial" panose="020B0604020202020204" pitchFamily="34" charset="0"/>
              <a:buChar char="•"/>
            </a:pPr>
            <a:r>
              <a:rPr lang="en-US">
                <a:latin typeface="Gill Sans MT" panose="020B0502020104020203" pitchFamily="34" charset="77"/>
              </a:rPr>
              <a:t>Select your organization’s logo.</a:t>
            </a:r>
            <a:br>
              <a:rPr lang="en-US">
                <a:latin typeface="Gill Sans MT" panose="020B0502020104020203" pitchFamily="34" charset="77"/>
              </a:rPr>
            </a:br>
            <a:endParaRPr lang="en-US">
              <a:latin typeface="Gill Sans MT" panose="020B0502020104020203" pitchFamily="34" charset="77"/>
            </a:endParaRPr>
          </a:p>
          <a:p>
            <a:r>
              <a:rPr lang="en-US">
                <a:latin typeface="Gill Sans MT" panose="020B0502020104020203" pitchFamily="34" charset="77"/>
              </a:rPr>
              <a:t>Using </a:t>
            </a:r>
            <a:r>
              <a:rPr lang="en-US" b="1">
                <a:latin typeface="Gill Sans MT" panose="020B0502020104020203" pitchFamily="34" charset="77"/>
              </a:rPr>
              <a:t>Change Picture </a:t>
            </a:r>
            <a:r>
              <a:rPr lang="en-US">
                <a:latin typeface="Gill Sans MT" panose="020B0502020104020203" pitchFamily="34" charset="77"/>
              </a:rPr>
              <a:t>instead of deleting the existing image will help preserve its size and placement.</a:t>
            </a:r>
          </a:p>
          <a:p>
            <a:endParaRPr lang="en-US">
              <a:latin typeface="Gill Sans MT" panose="020B0502020104020203" pitchFamily="34" charset="77"/>
            </a:endParaRPr>
          </a:p>
          <a:p>
            <a:r>
              <a:rPr lang="en-US" b="1">
                <a:latin typeface="Gill Sans MT" panose="020B0502020104020203" pitchFamily="34" charset="77"/>
              </a:rPr>
              <a:t>Replace a photo</a:t>
            </a:r>
          </a:p>
          <a:p>
            <a:pPr marL="742950" lvl="1" indent="-285750">
              <a:buFont typeface="Arial" panose="020B0604020202020204" pitchFamily="34" charset="0"/>
              <a:buChar char="•"/>
            </a:pPr>
            <a:r>
              <a:rPr lang="en-US">
                <a:latin typeface="Gill Sans MT" panose="020B0502020104020203" pitchFamily="34" charset="77"/>
              </a:rPr>
              <a:t>Select the photo you want to replace.</a:t>
            </a:r>
          </a:p>
          <a:p>
            <a:pPr marL="742950" lvl="1" indent="-285750">
              <a:buFont typeface="Arial" panose="020B0604020202020204" pitchFamily="34" charset="0"/>
              <a:buChar char="•"/>
            </a:pPr>
            <a:r>
              <a:rPr lang="en-US">
                <a:latin typeface="Gill Sans MT" panose="020B0502020104020203" pitchFamily="34" charset="77"/>
              </a:rPr>
              <a:t>Go to Picture Format &gt; Change Picture &gt; From a File.</a:t>
            </a:r>
          </a:p>
          <a:p>
            <a:pPr marL="742950" lvl="1" indent="-285750">
              <a:buFont typeface="Arial" panose="020B0604020202020204" pitchFamily="34" charset="0"/>
              <a:buChar char="•"/>
            </a:pPr>
            <a:r>
              <a:rPr lang="en-US">
                <a:latin typeface="Gill Sans MT" panose="020B0502020104020203" pitchFamily="34" charset="77"/>
              </a:rPr>
              <a:t>Choose your new image.</a:t>
            </a:r>
          </a:p>
          <a:p>
            <a:pPr marL="742950" lvl="1" indent="-285750">
              <a:buFont typeface="Arial" panose="020B0604020202020204" pitchFamily="34" charset="0"/>
              <a:buChar char="•"/>
            </a:pPr>
            <a:r>
              <a:rPr lang="en-US">
                <a:latin typeface="Gill Sans MT" panose="020B0502020104020203" pitchFamily="34" charset="77"/>
              </a:rPr>
              <a:t>Use Picture Format &gt; Crop to adjust how the image fits within the existing space.</a:t>
            </a:r>
          </a:p>
          <a:p>
            <a:endParaRPr lang="en-US" b="1">
              <a:latin typeface="Gill Sans MT" panose="020B0502020104020203" pitchFamily="34" charset="77"/>
            </a:endParaRPr>
          </a:p>
          <a:p>
            <a:r>
              <a:rPr lang="en-US" b="1">
                <a:latin typeface="Gill Sans MT" panose="020B0502020104020203" pitchFamily="34" charset="77"/>
              </a:rPr>
              <a:t>Move or resize an element</a:t>
            </a:r>
          </a:p>
          <a:p>
            <a:pPr marL="742950" lvl="1" indent="-285750">
              <a:buFont typeface="Arial" panose="020B0604020202020204" pitchFamily="34" charset="0"/>
              <a:buChar char="•"/>
            </a:pPr>
            <a:r>
              <a:rPr lang="en-US">
                <a:latin typeface="Gill Sans MT" panose="020B0502020104020203" pitchFamily="34" charset="77"/>
              </a:rPr>
              <a:t>Click an object to select it, then drag it to reposition it. Use the corner handles to resize while maintaining its proportions.</a:t>
            </a:r>
          </a:p>
        </p:txBody>
      </p:sp>
    </p:spTree>
    <p:extLst>
      <p:ext uri="{BB962C8B-B14F-4D97-AF65-F5344CB8AC3E}">
        <p14:creationId xmlns:p14="http://schemas.microsoft.com/office/powerpoint/2010/main" val="397534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E8493-9412-D753-B31C-6CD3FB4A0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A6448-77A6-18D5-1BAB-47262C5F8E16}"/>
              </a:ext>
            </a:extLst>
          </p:cNvPr>
          <p:cNvSpPr>
            <a:spLocks noGrp="1"/>
          </p:cNvSpPr>
          <p:nvPr>
            <p:ph type="title"/>
          </p:nvPr>
        </p:nvSpPr>
        <p:spPr/>
        <p:txBody>
          <a:bodyPr/>
          <a:lstStyle/>
          <a:p>
            <a:r>
              <a:rPr lang="en-US" dirty="0">
                <a:solidFill>
                  <a:srgbClr val="006884"/>
                </a:solidFill>
              </a:rPr>
              <a:t>Deck Editing: </a:t>
            </a:r>
            <a:r>
              <a:rPr lang="en-US" b="0" dirty="0">
                <a:solidFill>
                  <a:srgbClr val="006884"/>
                </a:solidFill>
              </a:rPr>
              <a:t>Note about slide 14 </a:t>
            </a:r>
            <a:endParaRPr lang="en-US" dirty="0">
              <a:solidFill>
                <a:srgbClr val="006884"/>
              </a:solidFill>
            </a:endParaRPr>
          </a:p>
        </p:txBody>
      </p:sp>
      <p:sp>
        <p:nvSpPr>
          <p:cNvPr id="3" name="TextBox 2">
            <a:extLst>
              <a:ext uri="{FF2B5EF4-FFF2-40B4-BE49-F238E27FC236}">
                <a16:creationId xmlns:a16="http://schemas.microsoft.com/office/drawing/2014/main" id="{F2798B05-C0D7-CD8A-76BE-A585BD4B9A50}"/>
              </a:ext>
            </a:extLst>
          </p:cNvPr>
          <p:cNvSpPr txBox="1"/>
          <p:nvPr/>
        </p:nvSpPr>
        <p:spPr>
          <a:xfrm>
            <a:off x="838199" y="1491898"/>
            <a:ext cx="9643281" cy="3139321"/>
          </a:xfrm>
          <a:prstGeom prst="rect">
            <a:avLst/>
          </a:prstGeom>
          <a:noFill/>
        </p:spPr>
        <p:txBody>
          <a:bodyPr wrap="square" lIns="91440" tIns="45720" rIns="91440" bIns="45720" rtlCol="0" anchor="t">
            <a:spAutoFit/>
          </a:bodyPr>
          <a:lstStyle/>
          <a:p>
            <a:r>
              <a:rPr lang="en-US" b="1" dirty="0">
                <a:latin typeface="Gill Sans MT" panose="020B0502020104020203" pitchFamily="34" charset="77"/>
              </a:rPr>
              <a:t>Slide 14 </a:t>
            </a:r>
            <a:r>
              <a:rPr lang="en-US" dirty="0">
                <a:latin typeface="Gill Sans MT" panose="020B0502020104020203" pitchFamily="34" charset="77"/>
              </a:rPr>
              <a:t>includes a custom animated video that was created specifically for this presentation. Unlike the other slides in this deck, the individual elements within the video cannot be edited directly in PowerPoint.</a:t>
            </a:r>
          </a:p>
          <a:p>
            <a:endParaRPr lang="en-US" dirty="0">
              <a:latin typeface="Gill Sans MT" panose="020B0502020104020203" pitchFamily="34" charset="77"/>
            </a:endParaRPr>
          </a:p>
          <a:p>
            <a:r>
              <a:rPr lang="en-US" b="1" dirty="0">
                <a:latin typeface="Gill Sans MT" panose="020B0502020104020203" pitchFamily="34" charset="77"/>
              </a:rPr>
              <a:t>When customizing this presentation:</a:t>
            </a:r>
          </a:p>
          <a:p>
            <a:pPr marL="285750" lvl="0" indent="-285750">
              <a:buFont typeface="Arial" panose="020B0604020202020204" pitchFamily="34" charset="0"/>
              <a:buChar char="•"/>
            </a:pPr>
            <a:r>
              <a:rPr lang="en-US" dirty="0">
                <a:latin typeface="Gill Sans MT" panose="020B0502020104020203" pitchFamily="34" charset="77"/>
              </a:rPr>
              <a:t>The existing video can be kept as is if it works for your presentation.</a:t>
            </a:r>
          </a:p>
          <a:p>
            <a:pPr marL="285750" lvl="0" indent="-285750">
              <a:buFont typeface="Arial" panose="020B0604020202020204" pitchFamily="34" charset="0"/>
              <a:buChar char="•"/>
            </a:pPr>
            <a:r>
              <a:rPr lang="en-US" dirty="0">
                <a:latin typeface="Gill Sans MT" panose="020B0502020104020203" pitchFamily="34" charset="77"/>
              </a:rPr>
              <a:t>If you need different branding or content, replace Slide 14 with your own static slide or other content.</a:t>
            </a:r>
          </a:p>
          <a:p>
            <a:pPr marL="285750" lvl="0" indent="-285750">
              <a:buFont typeface="Arial" panose="020B0604020202020204" pitchFamily="34" charset="0"/>
              <a:buChar char="•"/>
            </a:pPr>
            <a:r>
              <a:rPr lang="en-US" dirty="0">
                <a:latin typeface="Gill Sans MT" panose="020B0502020104020203" pitchFamily="34" charset="77"/>
              </a:rPr>
              <a:t>The video is not intended to be rebranded or recreated as part of this template.</a:t>
            </a:r>
          </a:p>
          <a:p>
            <a:endParaRPr lang="en-US" dirty="0">
              <a:latin typeface="Gill Sans MT" panose="020B0502020104020203" pitchFamily="34" charset="77"/>
            </a:endParaRPr>
          </a:p>
          <a:p>
            <a:r>
              <a:rPr lang="en-US" b="1" dirty="0">
                <a:latin typeface="Gill Sans MT" panose="020B0502020104020203" pitchFamily="34" charset="77"/>
              </a:rPr>
              <a:t>All other slides can be customized using the editing instructions in this guide.</a:t>
            </a:r>
          </a:p>
        </p:txBody>
      </p:sp>
    </p:spTree>
    <p:extLst>
      <p:ext uri="{BB962C8B-B14F-4D97-AF65-F5344CB8AC3E}">
        <p14:creationId xmlns:p14="http://schemas.microsoft.com/office/powerpoint/2010/main" val="44814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23C0B-F7A9-C303-0B35-880A64098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A5DE63-4F0E-9E16-4DAE-1C9522903587}"/>
              </a:ext>
            </a:extLst>
          </p:cNvPr>
          <p:cNvSpPr>
            <a:spLocks noGrp="1"/>
          </p:cNvSpPr>
          <p:nvPr>
            <p:ph type="title"/>
          </p:nvPr>
        </p:nvSpPr>
        <p:spPr/>
        <p:txBody>
          <a:bodyPr/>
          <a:lstStyle/>
          <a:p>
            <a:r>
              <a:rPr lang="en-US" dirty="0">
                <a:solidFill>
                  <a:srgbClr val="006884"/>
                </a:solidFill>
              </a:rPr>
              <a:t>Recommended Addition: </a:t>
            </a:r>
            <a:r>
              <a:rPr lang="en-US" b="0" dirty="0">
                <a:solidFill>
                  <a:srgbClr val="006884"/>
                </a:solidFill>
              </a:rPr>
              <a:t>Personal story slide</a:t>
            </a:r>
            <a:endParaRPr lang="en-US" dirty="0">
              <a:solidFill>
                <a:srgbClr val="006884"/>
              </a:solidFill>
            </a:endParaRPr>
          </a:p>
        </p:txBody>
      </p:sp>
      <p:sp>
        <p:nvSpPr>
          <p:cNvPr id="3" name="TextBox 2">
            <a:extLst>
              <a:ext uri="{FF2B5EF4-FFF2-40B4-BE49-F238E27FC236}">
                <a16:creationId xmlns:a16="http://schemas.microsoft.com/office/drawing/2014/main" id="{ACD0DB7B-3A1A-2619-2E27-AAF9A524EFD1}"/>
              </a:ext>
            </a:extLst>
          </p:cNvPr>
          <p:cNvSpPr txBox="1"/>
          <p:nvPr/>
        </p:nvSpPr>
        <p:spPr>
          <a:xfrm>
            <a:off x="838200" y="1515752"/>
            <a:ext cx="9643281" cy="2862322"/>
          </a:xfrm>
          <a:prstGeom prst="rect">
            <a:avLst/>
          </a:prstGeom>
          <a:noFill/>
        </p:spPr>
        <p:txBody>
          <a:bodyPr wrap="square" lIns="91440" tIns="45720" rIns="91440" bIns="45720" rtlCol="0" anchor="t">
            <a:spAutoFit/>
          </a:bodyPr>
          <a:lstStyle/>
          <a:p>
            <a:r>
              <a:rPr lang="en-US">
                <a:latin typeface="Gill Sans MT" panose="020B0502020104020203" pitchFamily="34" charset="77"/>
              </a:rPr>
              <a:t>As you prepare to present and discuss empathy for wildlife work with your organization’s leader(s), we recommend developing a personal story to incorporate as part of your presentation introduction. </a:t>
            </a:r>
          </a:p>
          <a:p>
            <a:endParaRPr lang="en-US">
              <a:latin typeface="Gill Sans MT" panose="020B0502020104020203" pitchFamily="34" charset="77"/>
            </a:endParaRPr>
          </a:p>
          <a:p>
            <a:r>
              <a:rPr lang="en-US">
                <a:latin typeface="Gill Sans MT" panose="020B0502020104020203" pitchFamily="34" charset="77"/>
              </a:rPr>
              <a:t>Telling personal stories about empathy for wildlife work – how it has impacted us, or how we personally have seen it impact others – can </a:t>
            </a:r>
            <a:r>
              <a:rPr lang="en-US"/>
              <a:t>make our message about the benefits of this work more memorable and accessible. </a:t>
            </a:r>
          </a:p>
          <a:p>
            <a:endParaRPr lang="en-US">
              <a:latin typeface="Gill Sans MT" panose="020B0502020104020203" pitchFamily="34" charset="77"/>
            </a:endParaRPr>
          </a:p>
          <a:p>
            <a:r>
              <a:rPr lang="en-US">
                <a:latin typeface="Gill Sans MT" panose="020B0502020104020203" pitchFamily="34" charset="77"/>
              </a:rPr>
              <a:t>You may want to consider creating a new slide in this deck to support your storytelling.  A new slide should include a relevant photo and minimal text on screen (see example screenshot below) to accompany your personal story.</a:t>
            </a:r>
          </a:p>
        </p:txBody>
      </p:sp>
      <p:pic>
        <p:nvPicPr>
          <p:cNvPr id="5" name="Picture 4">
            <a:extLst>
              <a:ext uri="{FF2B5EF4-FFF2-40B4-BE49-F238E27FC236}">
                <a16:creationId xmlns:a16="http://schemas.microsoft.com/office/drawing/2014/main" id="{676B03BD-EEB1-B7E5-6D38-0B43ACC37892}"/>
              </a:ext>
              <a:ext uri="{C183D7F6-B498-43B3-948B-1728B52AA6E4}">
                <adec:decorative xmlns:adec="http://schemas.microsoft.com/office/drawing/2017/decorative" val="1"/>
              </a:ext>
            </a:extLst>
          </p:cNvPr>
          <p:cNvPicPr>
            <a:picLocks noChangeAspect="1"/>
          </p:cNvPicPr>
          <p:nvPr/>
        </p:nvPicPr>
        <p:blipFill>
          <a:blip r:embed="rId3"/>
          <a:srcRect l="15793" t="22102" r="39063" b="32949"/>
          <a:stretch>
            <a:fillRect/>
          </a:stretch>
        </p:blipFill>
        <p:spPr>
          <a:xfrm>
            <a:off x="3687169" y="4580234"/>
            <a:ext cx="3945341" cy="2209673"/>
          </a:xfrm>
          <a:prstGeom prst="rect">
            <a:avLst/>
          </a:prstGeom>
        </p:spPr>
      </p:pic>
      <p:sp>
        <p:nvSpPr>
          <p:cNvPr id="7" name="TextBox 6">
            <a:extLst>
              <a:ext uri="{FF2B5EF4-FFF2-40B4-BE49-F238E27FC236}">
                <a16:creationId xmlns:a16="http://schemas.microsoft.com/office/drawing/2014/main" id="{B71844BB-5B56-A364-CC70-1803CCC286C9}"/>
              </a:ext>
            </a:extLst>
          </p:cNvPr>
          <p:cNvSpPr txBox="1"/>
          <p:nvPr/>
        </p:nvSpPr>
        <p:spPr>
          <a:xfrm>
            <a:off x="7632510" y="6299392"/>
            <a:ext cx="6112932" cy="386965"/>
          </a:xfrm>
          <a:prstGeom prst="rect">
            <a:avLst/>
          </a:prstGeom>
          <a:noFill/>
        </p:spPr>
        <p:txBody>
          <a:bodyPr wrap="square">
            <a:spAutoFit/>
          </a:bodyPr>
          <a:lstStyle/>
          <a:p>
            <a:pPr marL="0" lvl="0" indent="0" algn="l" rtl="0">
              <a:lnSpc>
                <a:spcPct val="132500"/>
              </a:lnSpc>
              <a:spcBef>
                <a:spcPts val="0"/>
              </a:spcBef>
              <a:spcAft>
                <a:spcPts val="0"/>
              </a:spcAft>
              <a:buNone/>
            </a:pPr>
            <a:r>
              <a:rPr lang="en-US" sz="1600" i="1">
                <a:solidFill>
                  <a:srgbClr val="5CC2C6"/>
                </a:solidFill>
                <a:latin typeface="Gill Sans MT" panose="020B0502020104020203" pitchFamily="34" charset="0"/>
              </a:rPr>
              <a:t>Photo credit: Marta Burnet.</a:t>
            </a:r>
            <a:endParaRPr lang="en-US" sz="1600" i="1">
              <a:latin typeface="Gill Sans MT" panose="020B0502020104020203" pitchFamily="34" charset="0"/>
            </a:endParaRPr>
          </a:p>
        </p:txBody>
      </p:sp>
    </p:spTree>
    <p:extLst>
      <p:ext uri="{BB962C8B-B14F-4D97-AF65-F5344CB8AC3E}">
        <p14:creationId xmlns:p14="http://schemas.microsoft.com/office/powerpoint/2010/main" val="189239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71347-1D2C-7D70-1F3F-473678557D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AEADBE-C4D5-4039-8CAE-D2B52A351649}"/>
              </a:ext>
              <a:ext uri="{C183D7F6-B498-43B3-948B-1728B52AA6E4}">
                <adec:decorative xmlns:adec="http://schemas.microsoft.com/office/drawing/2017/decorative" val="1"/>
              </a:ext>
            </a:extLst>
          </p:cNvPr>
          <p:cNvSpPr/>
          <p:nvPr/>
        </p:nvSpPr>
        <p:spPr>
          <a:xfrm>
            <a:off x="-159026" y="-119270"/>
            <a:ext cx="12351026" cy="6977270"/>
          </a:xfrm>
          <a:prstGeom prst="rect">
            <a:avLst/>
          </a:prstGeom>
          <a:solidFill>
            <a:srgbClr val="0072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77"/>
            </a:endParaRPr>
          </a:p>
        </p:txBody>
      </p:sp>
      <p:sp>
        <p:nvSpPr>
          <p:cNvPr id="3" name="Title 2">
            <a:extLst>
              <a:ext uri="{FF2B5EF4-FFF2-40B4-BE49-F238E27FC236}">
                <a16:creationId xmlns:a16="http://schemas.microsoft.com/office/drawing/2014/main" id="{0E026E73-C129-84E2-3893-2A123881215F}"/>
              </a:ext>
            </a:extLst>
          </p:cNvPr>
          <p:cNvSpPr txBox="1">
            <a:spLocks noGrp="1"/>
          </p:cNvSpPr>
          <p:nvPr>
            <p:ph type="title" idx="4294967295"/>
          </p:nvPr>
        </p:nvSpPr>
        <p:spPr>
          <a:xfrm>
            <a:off x="872751" y="1160841"/>
            <a:ext cx="10446497"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What is fostering empathy </a:t>
            </a:r>
            <a:b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br>
            <a: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for wildlife?</a:t>
            </a:r>
          </a:p>
        </p:txBody>
      </p:sp>
      <p:pic>
        <p:nvPicPr>
          <p:cNvPr id="6" name="Picture 5" descr="Advancing conservation through empathy for wildlife logo">
            <a:extLst>
              <a:ext uri="{FF2B5EF4-FFF2-40B4-BE49-F238E27FC236}">
                <a16:creationId xmlns:a16="http://schemas.microsoft.com/office/drawing/2014/main" id="{6998BF55-C389-40C6-5530-9775B08A31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7161" y="3791760"/>
            <a:ext cx="3857328" cy="2688554"/>
          </a:xfrm>
          <a:prstGeom prst="rect">
            <a:avLst/>
          </a:prstGeom>
        </p:spPr>
      </p:pic>
    </p:spTree>
    <p:extLst>
      <p:ext uri="{BB962C8B-B14F-4D97-AF65-F5344CB8AC3E}">
        <p14:creationId xmlns:p14="http://schemas.microsoft.com/office/powerpoint/2010/main" val="1249805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ECB20-F4AB-B2EF-6E9C-F5E57D91E35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3B76256-CBC3-140B-27C0-D11A2A58B2A5}"/>
              </a:ext>
              <a:ext uri="{C183D7F6-B498-43B3-948B-1728B52AA6E4}">
                <adec:decorative xmlns:adec="http://schemas.microsoft.com/office/drawing/2017/decorative" val="1"/>
              </a:ext>
            </a:extLst>
          </p:cNvPr>
          <p:cNvSpPr/>
          <p:nvPr/>
        </p:nvSpPr>
        <p:spPr>
          <a:xfrm>
            <a:off x="0" y="0"/>
            <a:ext cx="12192000" cy="3232654"/>
          </a:xfrm>
          <a:prstGeom prst="rect">
            <a:avLst/>
          </a:prstGeom>
          <a:solidFill>
            <a:srgbClr val="00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5" name="Title 2">
            <a:extLst>
              <a:ext uri="{FF2B5EF4-FFF2-40B4-BE49-F238E27FC236}">
                <a16:creationId xmlns:a16="http://schemas.microsoft.com/office/drawing/2014/main" id="{7668E11E-A09F-7333-16F5-C4C9D954FB91}"/>
              </a:ext>
            </a:extLst>
          </p:cNvPr>
          <p:cNvSpPr>
            <a:spLocks noGrp="1"/>
          </p:cNvSpPr>
          <p:nvPr>
            <p:ph type="title"/>
          </p:nvPr>
        </p:nvSpPr>
        <p:spPr>
          <a:xfrm>
            <a:off x="644598" y="983036"/>
            <a:ext cx="5316587" cy="1191166"/>
          </a:xfrm>
        </p:spPr>
        <p:txBody>
          <a:bodyPr>
            <a:noAutofit/>
          </a:bodyPr>
          <a:lstStyle/>
          <a:p>
            <a:r>
              <a:rPr lang="en-US" sz="2800" dirty="0">
                <a:solidFill>
                  <a:schemeClr val="bg1"/>
                </a:solidFill>
                <a:latin typeface="Gill Sans MT"/>
              </a:rPr>
              <a:t>Zoos and aquariums welcome millions of guests every year.</a:t>
            </a:r>
          </a:p>
        </p:txBody>
      </p:sp>
      <p:sp>
        <p:nvSpPr>
          <p:cNvPr id="5" name="TextBox 4">
            <a:extLst>
              <a:ext uri="{FF2B5EF4-FFF2-40B4-BE49-F238E27FC236}">
                <a16:creationId xmlns:a16="http://schemas.microsoft.com/office/drawing/2014/main" id="{48F2504E-12B3-BFEB-273F-26231773C12E}"/>
              </a:ext>
            </a:extLst>
          </p:cNvPr>
          <p:cNvSpPr txBox="1"/>
          <p:nvPr/>
        </p:nvSpPr>
        <p:spPr>
          <a:xfrm>
            <a:off x="644598" y="3789968"/>
            <a:ext cx="5064764" cy="1200329"/>
          </a:xfrm>
          <a:prstGeom prst="rect">
            <a:avLst/>
          </a:prstGeom>
          <a:noFill/>
        </p:spPr>
        <p:txBody>
          <a:bodyPr wrap="square" lIns="91440" tIns="45720" rIns="91440" bIns="45720" rtlCol="0" anchor="t">
            <a:spAutoFit/>
          </a:bodyPr>
          <a:lstStyle/>
          <a:p>
            <a:pPr lvl="0">
              <a:defRPr/>
            </a:pPr>
            <a:r>
              <a:rPr lang="en-US" sz="2400" dirty="0">
                <a:solidFill>
                  <a:prstClr val="black"/>
                </a:solidFill>
                <a:latin typeface="Gill Sans MT"/>
              </a:rPr>
              <a:t>We connect guests with the animals they encounter in ways that are unique and meaningful.</a:t>
            </a:r>
            <a:endParaRPr kumimoji="0" lang="en-US" sz="24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 name="Rectangle 9">
            <a:extLst>
              <a:ext uri="{FF2B5EF4-FFF2-40B4-BE49-F238E27FC236}">
                <a16:creationId xmlns:a16="http://schemas.microsoft.com/office/drawing/2014/main" id="{BCDC9BFD-104F-8406-A0A0-E1398C1F980B}"/>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3" name="Picture 2" descr="Two children looking at an underwater exhibit. ">
            <a:extLst>
              <a:ext uri="{FF2B5EF4-FFF2-40B4-BE49-F238E27FC236}">
                <a16:creationId xmlns:a16="http://schemas.microsoft.com/office/drawing/2014/main" id="{3032D2CB-D4ED-FC53-92D8-A509D093D096}"/>
              </a:ext>
            </a:extLst>
          </p:cNvPr>
          <p:cNvPicPr>
            <a:picLocks noChangeAspect="1"/>
          </p:cNvPicPr>
          <p:nvPr/>
        </p:nvPicPr>
        <p:blipFill>
          <a:blip r:embed="rId3" cstate="screen">
            <a:extLst>
              <a:ext uri="{28A0092B-C50C-407E-A947-70E740481C1C}">
                <a14:useLocalDpi xmlns:a14="http://schemas.microsoft.com/office/drawing/2010/main"/>
              </a:ext>
            </a:extLst>
          </a:blip>
          <a:srcRect b="7599"/>
          <a:stretch>
            <a:fillRect/>
          </a:stretch>
        </p:blipFill>
        <p:spPr>
          <a:xfrm>
            <a:off x="6482639" y="636541"/>
            <a:ext cx="5709361" cy="5035421"/>
          </a:xfrm>
          <a:prstGeom prst="rect">
            <a:avLst/>
          </a:prstGeom>
        </p:spPr>
      </p:pic>
      <p:pic>
        <p:nvPicPr>
          <p:cNvPr id="6" name="Picture 5" descr="Advancing conservation through empathy for wildlife logo">
            <a:extLst>
              <a:ext uri="{FF2B5EF4-FFF2-40B4-BE49-F238E27FC236}">
                <a16:creationId xmlns:a16="http://schemas.microsoft.com/office/drawing/2014/main" id="{A4A2B446-B3EB-587A-DCE3-48CE50D3E1A8}"/>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854888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16CFC-499B-FE1B-181F-F083C66AD8D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017CED0-B2C5-F1CB-0A0E-2E201A506969}"/>
              </a:ext>
              <a:ext uri="{C183D7F6-B498-43B3-948B-1728B52AA6E4}">
                <adec:decorative xmlns:adec="http://schemas.microsoft.com/office/drawing/2017/decorative" val="1"/>
              </a:ext>
            </a:extLst>
          </p:cNvPr>
          <p:cNvSpPr/>
          <p:nvPr/>
        </p:nvSpPr>
        <p:spPr>
          <a:xfrm>
            <a:off x="0" y="0"/>
            <a:ext cx="12192000" cy="5671962"/>
          </a:xfrm>
          <a:prstGeom prst="rect">
            <a:avLst/>
          </a:prstGeom>
          <a:solidFill>
            <a:srgbClr val="00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9" name="Rectangle 8">
            <a:extLst>
              <a:ext uri="{FF2B5EF4-FFF2-40B4-BE49-F238E27FC236}">
                <a16:creationId xmlns:a16="http://schemas.microsoft.com/office/drawing/2014/main" id="{082BD982-CFF1-088E-C4FA-4E7BF3464DED}"/>
              </a:ext>
              <a:ext uri="{C183D7F6-B498-43B3-948B-1728B52AA6E4}">
                <adec:decorative xmlns:adec="http://schemas.microsoft.com/office/drawing/2017/decorative" val="1"/>
              </a:ext>
            </a:extLst>
          </p:cNvPr>
          <p:cNvSpPr/>
          <p:nvPr/>
        </p:nvSpPr>
        <p:spPr>
          <a:xfrm>
            <a:off x="0" y="5671962"/>
            <a:ext cx="12192000" cy="1537730"/>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5CF1F662-843C-0821-30EA-07C0C6336BE4}"/>
              </a:ext>
            </a:extLst>
          </p:cNvPr>
          <p:cNvSpPr txBox="1">
            <a:spLocks noGrp="1"/>
          </p:cNvSpPr>
          <p:nvPr>
            <p:ph type="title" idx="4294967295"/>
          </p:nvPr>
        </p:nvSpPr>
        <p:spPr>
          <a:xfrm>
            <a:off x="6564585" y="2291222"/>
            <a:ext cx="5258251"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How are we helping guests move towards conservation action in their own lives?</a:t>
            </a:r>
          </a:p>
        </p:txBody>
      </p:sp>
      <p:pic>
        <p:nvPicPr>
          <p:cNvPr id="4" name="Picture 3" descr="Group of people taking a selfie with a giraffe. ">
            <a:extLst>
              <a:ext uri="{FF2B5EF4-FFF2-40B4-BE49-F238E27FC236}">
                <a16:creationId xmlns:a16="http://schemas.microsoft.com/office/drawing/2014/main" id="{076B2C66-14D8-778E-D258-2C57B549DC6E}"/>
              </a:ext>
            </a:extLst>
          </p:cNvPr>
          <p:cNvPicPr>
            <a:picLocks noChangeAspect="1"/>
          </p:cNvPicPr>
          <p:nvPr/>
        </p:nvPicPr>
        <p:blipFill>
          <a:blip r:embed="rId3" cstate="screen">
            <a:extLst>
              <a:ext uri="{28A0092B-C50C-407E-A947-70E740481C1C}">
                <a14:useLocalDpi xmlns:a14="http://schemas.microsoft.com/office/drawing/2010/main"/>
              </a:ext>
            </a:extLst>
          </a:blip>
          <a:srcRect t="945" r="6710"/>
          <a:stretch>
            <a:fillRect/>
          </a:stretch>
        </p:blipFill>
        <p:spPr>
          <a:xfrm>
            <a:off x="-902104" y="715843"/>
            <a:ext cx="6998104" cy="4956119"/>
          </a:xfrm>
          <a:prstGeom prst="rect">
            <a:avLst/>
          </a:prstGeom>
        </p:spPr>
      </p:pic>
      <p:pic>
        <p:nvPicPr>
          <p:cNvPr id="6" name="Picture 5">
            <a:extLst>
              <a:ext uri="{FF2B5EF4-FFF2-40B4-BE49-F238E27FC236}">
                <a16:creationId xmlns:a16="http://schemas.microsoft.com/office/drawing/2014/main" id="{5EDA4E6D-C4F7-BEE3-ACA6-64BFF6CD189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922626"/>
            <a:ext cx="718038" cy="718038"/>
          </a:xfrm>
          <a:prstGeom prst="rect">
            <a:avLst/>
          </a:prstGeom>
        </p:spPr>
      </p:pic>
    </p:spTree>
    <p:extLst>
      <p:ext uri="{BB962C8B-B14F-4D97-AF65-F5344CB8AC3E}">
        <p14:creationId xmlns:p14="http://schemas.microsoft.com/office/powerpoint/2010/main" val="979060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D438B-410E-7CF9-3175-897D88EB0FF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E79465D-027E-30E6-F599-E041C2CD1532}"/>
              </a:ext>
              <a:ext uri="{C183D7F6-B498-43B3-948B-1728B52AA6E4}">
                <adec:decorative xmlns:adec="http://schemas.microsoft.com/office/drawing/2017/decorative" val="1"/>
              </a:ext>
            </a:extLst>
          </p:cNvPr>
          <p:cNvSpPr/>
          <p:nvPr/>
        </p:nvSpPr>
        <p:spPr>
          <a:xfrm>
            <a:off x="0" y="0"/>
            <a:ext cx="12192000" cy="2401294"/>
          </a:xfrm>
          <a:prstGeom prst="rect">
            <a:avLst/>
          </a:prstGeom>
          <a:solidFill>
            <a:srgbClr val="007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5" name="Title 4">
            <a:extLst>
              <a:ext uri="{FF2B5EF4-FFF2-40B4-BE49-F238E27FC236}">
                <a16:creationId xmlns:a16="http://schemas.microsoft.com/office/drawing/2014/main" id="{666C063A-DA9F-CDA8-5010-B1B45E147A7E}"/>
              </a:ext>
            </a:extLst>
          </p:cNvPr>
          <p:cNvSpPr txBox="1">
            <a:spLocks noGrp="1"/>
          </p:cNvSpPr>
          <p:nvPr>
            <p:ph type="title" idx="4294967295"/>
          </p:nvPr>
        </p:nvSpPr>
        <p:spPr>
          <a:xfrm>
            <a:off x="680091" y="560871"/>
            <a:ext cx="5105537"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We have an opportunity to go further.</a:t>
            </a:r>
          </a:p>
        </p:txBody>
      </p:sp>
      <p:sp>
        <p:nvSpPr>
          <p:cNvPr id="7" name="TextBox 6">
            <a:extLst>
              <a:ext uri="{FF2B5EF4-FFF2-40B4-BE49-F238E27FC236}">
                <a16:creationId xmlns:a16="http://schemas.microsoft.com/office/drawing/2014/main" id="{FB1A0A07-019D-9D7D-A8B2-FBDBDF8C522C}"/>
              </a:ext>
            </a:extLst>
          </p:cNvPr>
          <p:cNvSpPr txBox="1"/>
          <p:nvPr/>
        </p:nvSpPr>
        <p:spPr>
          <a:xfrm>
            <a:off x="680091" y="2805521"/>
            <a:ext cx="5077750" cy="2462213"/>
          </a:xfrm>
          <a:prstGeom prst="rect">
            <a:avLst/>
          </a:prstGeom>
          <a:noFill/>
        </p:spPr>
        <p:txBody>
          <a:bodyPr wrap="square" lIns="91440" tIns="45720" rIns="91440" bIns="45720" rtlCol="0" anchor="t">
            <a:spAutoFit/>
          </a:bodyPr>
          <a:lstStyle/>
          <a:p>
            <a:r>
              <a:rPr lang="en-US" sz="2200" b="1" dirty="0">
                <a:latin typeface="Gill Sans MT" panose="020B0502020104020203" pitchFamily="34" charset="77"/>
              </a:rPr>
              <a:t>Transform guest perceptions of our organizations</a:t>
            </a:r>
            <a:r>
              <a:rPr lang="en-US" sz="2200" dirty="0">
                <a:latin typeface="Gill Sans MT" panose="020B0502020104020203" pitchFamily="34" charset="77"/>
              </a:rPr>
              <a:t> away </a:t>
            </a:r>
            <a:r>
              <a:rPr lang="en-US" sz="2200">
                <a:latin typeface="Gill Sans MT" panose="020B0502020104020203" pitchFamily="34" charset="77"/>
              </a:rPr>
              <a:t>from entertainment </a:t>
            </a:r>
            <a:r>
              <a:rPr lang="en-US" sz="2200" dirty="0">
                <a:latin typeface="Gill Sans MT" panose="020B0502020104020203" pitchFamily="34" charset="77"/>
              </a:rPr>
              <a:t>and towards conservation.</a:t>
            </a:r>
            <a:br>
              <a:rPr lang="en-US" sz="2200" dirty="0">
                <a:latin typeface="Gill Sans MT" panose="020B0502020104020203" pitchFamily="34" charset="77"/>
              </a:rPr>
            </a:br>
            <a:endParaRPr lang="en-US" sz="2200" dirty="0">
              <a:latin typeface="Gill Sans MT" panose="020B0502020104020203" pitchFamily="34" charset="77"/>
            </a:endParaRPr>
          </a:p>
          <a:p>
            <a:r>
              <a:rPr lang="en-US" sz="2200" b="1" dirty="0">
                <a:latin typeface="Gill Sans MT" panose="020B0502020104020203" pitchFamily="34" charset="77"/>
              </a:rPr>
              <a:t>Support animal wellbeing</a:t>
            </a:r>
            <a:r>
              <a:rPr lang="en-US" sz="2200" dirty="0">
                <a:latin typeface="Gill Sans MT" panose="020B0502020104020203" pitchFamily="34" charset="77"/>
              </a:rPr>
              <a:t> by bringing guests closer to the purpose behind our work.</a:t>
            </a:r>
          </a:p>
        </p:txBody>
      </p:sp>
      <p:sp>
        <p:nvSpPr>
          <p:cNvPr id="4" name="Rectangle 3">
            <a:extLst>
              <a:ext uri="{FF2B5EF4-FFF2-40B4-BE49-F238E27FC236}">
                <a16:creationId xmlns:a16="http://schemas.microsoft.com/office/drawing/2014/main" id="{2E6AA6AE-6EF4-1834-8A4D-F2C41726A8AC}"/>
              </a:ext>
              <a:ext uri="{C183D7F6-B498-43B3-948B-1728B52AA6E4}">
                <adec:decorative xmlns:adec="http://schemas.microsoft.com/office/drawing/2017/decorative" val="1"/>
              </a:ext>
            </a:extLst>
          </p:cNvPr>
          <p:cNvSpPr/>
          <p:nvPr/>
        </p:nvSpPr>
        <p:spPr>
          <a:xfrm>
            <a:off x="5933867" y="4044982"/>
            <a:ext cx="6258133" cy="1222752"/>
          </a:xfrm>
          <a:prstGeom prst="rect">
            <a:avLst/>
          </a:prstGeom>
          <a:solidFill>
            <a:srgbClr val="007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11" name="Picture 10" descr="Children and an adult conducting an outdoor hands-on science activity around a clear water tank. &#10;">
            <a:extLst>
              <a:ext uri="{FF2B5EF4-FFF2-40B4-BE49-F238E27FC236}">
                <a16:creationId xmlns:a16="http://schemas.microsoft.com/office/drawing/2014/main" id="{09A835DE-7348-BCDE-5536-2D9DDC29F494}"/>
              </a:ext>
            </a:extLst>
          </p:cNvPr>
          <p:cNvPicPr>
            <a:picLocks noChangeAspect="1"/>
          </p:cNvPicPr>
          <p:nvPr/>
        </p:nvPicPr>
        <p:blipFill>
          <a:blip r:embed="rId3" cstate="screen">
            <a:extLst>
              <a:ext uri="{28A0092B-C50C-407E-A947-70E740481C1C}">
                <a14:useLocalDpi xmlns:a14="http://schemas.microsoft.com/office/drawing/2010/main"/>
              </a:ext>
            </a:extLst>
          </a:blip>
          <a:srcRect r="1859" b="19757"/>
          <a:stretch>
            <a:fillRect/>
          </a:stretch>
        </p:blipFill>
        <p:spPr>
          <a:xfrm>
            <a:off x="5933867" y="642822"/>
            <a:ext cx="6258133" cy="3402160"/>
          </a:xfrm>
          <a:prstGeom prst="rect">
            <a:avLst/>
          </a:prstGeom>
        </p:spPr>
      </p:pic>
      <p:sp>
        <p:nvSpPr>
          <p:cNvPr id="2" name="Rectangle 1">
            <a:extLst>
              <a:ext uri="{FF2B5EF4-FFF2-40B4-BE49-F238E27FC236}">
                <a16:creationId xmlns:a16="http://schemas.microsoft.com/office/drawing/2014/main" id="{181D7DDE-5C90-B3F9-AF62-C77E2B895C2B}"/>
              </a:ext>
              <a:ext uri="{C183D7F6-B498-43B3-948B-1728B52AA6E4}">
                <adec:decorative xmlns:adec="http://schemas.microsoft.com/office/drawing/2017/decorative" val="1"/>
              </a:ext>
            </a:extLst>
          </p:cNvPr>
          <p:cNvSpPr/>
          <p:nvPr/>
        </p:nvSpPr>
        <p:spPr>
          <a:xfrm>
            <a:off x="0" y="5671962"/>
            <a:ext cx="12192000" cy="1467392"/>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0" name="TextBox 9">
            <a:extLst>
              <a:ext uri="{FF2B5EF4-FFF2-40B4-BE49-F238E27FC236}">
                <a16:creationId xmlns:a16="http://schemas.microsoft.com/office/drawing/2014/main" id="{C53BE523-1451-C058-CB5D-3952A59B2EE9}"/>
              </a:ext>
            </a:extLst>
          </p:cNvPr>
          <p:cNvSpPr txBox="1"/>
          <p:nvPr/>
        </p:nvSpPr>
        <p:spPr>
          <a:xfrm>
            <a:off x="6762200" y="4184810"/>
            <a:ext cx="5429800" cy="769441"/>
          </a:xfrm>
          <a:prstGeom prst="rect">
            <a:avLst/>
          </a:prstGeom>
          <a:noFill/>
        </p:spPr>
        <p:txBody>
          <a:bodyPr wrap="square">
            <a:spAutoFit/>
          </a:bodyPr>
          <a:lstStyle/>
          <a:p>
            <a:r>
              <a:rPr lang="en-US" sz="2200" b="1">
                <a:solidFill>
                  <a:schemeClr val="bg1"/>
                </a:solidFill>
                <a:latin typeface="Gill Sans MT" panose="020B0502020104020203" pitchFamily="34" charset="77"/>
              </a:rPr>
              <a:t>Forge a new relationship with our audiences </a:t>
            </a:r>
            <a:r>
              <a:rPr lang="en-US" sz="2200">
                <a:solidFill>
                  <a:schemeClr val="bg1"/>
                </a:solidFill>
                <a:latin typeface="Gill Sans MT" panose="020B0502020104020203" pitchFamily="34" charset="77"/>
              </a:rPr>
              <a:t>and motivate their loyalty.</a:t>
            </a:r>
          </a:p>
        </p:txBody>
      </p:sp>
      <p:pic>
        <p:nvPicPr>
          <p:cNvPr id="9" name="Picture 8">
            <a:extLst>
              <a:ext uri="{FF2B5EF4-FFF2-40B4-BE49-F238E27FC236}">
                <a16:creationId xmlns:a16="http://schemas.microsoft.com/office/drawing/2014/main" id="{F8083DC6-F194-854C-35AA-F3B8485A195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822064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CEAF3-1E6A-62EB-29DB-2E2FDE5DBEB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8822D27-ED02-096D-6BEA-6BCB38C5AE87}"/>
              </a:ext>
              <a:ext uri="{C183D7F6-B498-43B3-948B-1728B52AA6E4}">
                <adec:decorative xmlns:adec="http://schemas.microsoft.com/office/drawing/2017/decorative" val="1"/>
              </a:ext>
            </a:extLst>
          </p:cNvPr>
          <p:cNvSpPr/>
          <p:nvPr/>
        </p:nvSpPr>
        <p:spPr>
          <a:xfrm>
            <a:off x="0" y="0"/>
            <a:ext cx="6096000" cy="5671962"/>
          </a:xfrm>
          <a:prstGeom prst="rect">
            <a:avLst/>
          </a:prstGeom>
          <a:solidFill>
            <a:srgbClr val="007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7" name="Title 6">
            <a:extLst>
              <a:ext uri="{FF2B5EF4-FFF2-40B4-BE49-F238E27FC236}">
                <a16:creationId xmlns:a16="http://schemas.microsoft.com/office/drawing/2014/main" id="{B32BCBEE-E1AD-1379-0EDE-590705811359}"/>
              </a:ext>
            </a:extLst>
          </p:cNvPr>
          <p:cNvSpPr txBox="1">
            <a:spLocks noGrp="1"/>
          </p:cNvSpPr>
          <p:nvPr>
            <p:ph type="title" idx="4294967295"/>
          </p:nvPr>
        </p:nvSpPr>
        <p:spPr>
          <a:xfrm>
            <a:off x="749701" y="1712596"/>
            <a:ext cx="4624035" cy="22467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How can we inspire positive action for wildlife?</a:t>
            </a:r>
            <a:br>
              <a:rPr kumimoji="0" lang="en-US" sz="2800" b="0"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br>
            <a:endParaRPr kumimoji="0" lang="en-US" sz="2800" b="0"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It starts with fostering empathy.</a:t>
            </a:r>
          </a:p>
        </p:txBody>
      </p:sp>
      <p:sp>
        <p:nvSpPr>
          <p:cNvPr id="3" name="TextBox 2">
            <a:extLst>
              <a:ext uri="{FF2B5EF4-FFF2-40B4-BE49-F238E27FC236}">
                <a16:creationId xmlns:a16="http://schemas.microsoft.com/office/drawing/2014/main" id="{55BF730B-67DB-A0E3-CD19-710D0AD45A3B}"/>
              </a:ext>
            </a:extLst>
          </p:cNvPr>
          <p:cNvSpPr txBox="1"/>
          <p:nvPr/>
        </p:nvSpPr>
        <p:spPr>
          <a:xfrm>
            <a:off x="6984810" y="1066266"/>
            <a:ext cx="4683660" cy="4401205"/>
          </a:xfrm>
          <a:prstGeom prst="rect">
            <a:avLst/>
          </a:prstGeom>
          <a:noFill/>
        </p:spPr>
        <p:txBody>
          <a:bodyPr wrap="square">
            <a:spAutoFit/>
          </a:bodyPr>
          <a:lstStyle/>
          <a:p>
            <a:r>
              <a:rPr lang="en-US" sz="2800" dirty="0">
                <a:latin typeface="Gill Sans MT" panose="020B0502020104020203" pitchFamily="34" charset="77"/>
              </a:rPr>
              <a:t>Empathy is an emotional state that relies on the ability to engage in one or more of the following: perception, understanding, feeling, and/or action in response to the experiences or perspectives of another living being. </a:t>
            </a:r>
          </a:p>
          <a:p>
            <a:endParaRPr lang="en-US" sz="2800" dirty="0">
              <a:latin typeface="Gill Sans MT" panose="020B0502020104020203" pitchFamily="34" charset="77"/>
            </a:endParaRPr>
          </a:p>
          <a:p>
            <a:pPr algn="r"/>
            <a:r>
              <a:rPr lang="en-US" i="1" dirty="0">
                <a:solidFill>
                  <a:srgbClr val="00728F"/>
                </a:solidFill>
                <a:latin typeface="Gill Sans MT" panose="020B0502020104020203" pitchFamily="34" charset="0"/>
              </a:rPr>
              <a:t>Whitley et al., 2026</a:t>
            </a:r>
            <a:endParaRPr lang="en-US" dirty="0">
              <a:latin typeface="Gill Sans MT" panose="020B0502020104020203" pitchFamily="34" charset="77"/>
            </a:endParaRPr>
          </a:p>
        </p:txBody>
      </p:sp>
      <p:sp>
        <p:nvSpPr>
          <p:cNvPr id="5" name="Rectangle 4">
            <a:extLst>
              <a:ext uri="{FF2B5EF4-FFF2-40B4-BE49-F238E27FC236}">
                <a16:creationId xmlns:a16="http://schemas.microsoft.com/office/drawing/2014/main" id="{A78A32D5-0093-5057-DC23-6BB753524D48}"/>
              </a:ext>
              <a:ext uri="{C183D7F6-B498-43B3-948B-1728B52AA6E4}">
                <adec:decorative xmlns:adec="http://schemas.microsoft.com/office/drawing/2017/decorative" val="1"/>
              </a:ext>
            </a:extLst>
          </p:cNvPr>
          <p:cNvSpPr/>
          <p:nvPr/>
        </p:nvSpPr>
        <p:spPr>
          <a:xfrm>
            <a:off x="0" y="5671961"/>
            <a:ext cx="12192000" cy="1535337"/>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6" name="Picture 5">
            <a:extLst>
              <a:ext uri="{FF2B5EF4-FFF2-40B4-BE49-F238E27FC236}">
                <a16:creationId xmlns:a16="http://schemas.microsoft.com/office/drawing/2014/main" id="{0A38D98C-D2EA-33C6-0DAB-67FCF08916F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3423362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CC52B-7A4E-4554-F0BD-0402D572D4FE}"/>
            </a:ext>
          </a:extLst>
        </p:cNvPr>
        <p:cNvGrpSpPr/>
        <p:nvPr/>
      </p:nvGrpSpPr>
      <p:grpSpPr>
        <a:xfrm>
          <a:off x="0" y="0"/>
          <a:ext cx="0" cy="0"/>
          <a:chOff x="0" y="0"/>
          <a:chExt cx="0" cy="0"/>
        </a:xfrm>
      </p:grpSpPr>
      <p:pic>
        <p:nvPicPr>
          <p:cNvPr id="6" name="Picture 5" descr="Child examining a clear terrarium during an educational animal exhibit. ">
            <a:extLst>
              <a:ext uri="{FF2B5EF4-FFF2-40B4-BE49-F238E27FC236}">
                <a16:creationId xmlns:a16="http://schemas.microsoft.com/office/drawing/2014/main" id="{2AFDEA52-8A37-080F-2907-5C6970816B65}"/>
              </a:ext>
            </a:extLst>
          </p:cNvPr>
          <p:cNvPicPr>
            <a:picLocks noChangeAspect="1"/>
          </p:cNvPicPr>
          <p:nvPr/>
        </p:nvPicPr>
        <p:blipFill>
          <a:blip r:embed="rId3" cstate="screen">
            <a:extLst>
              <a:ext uri="{28A0092B-C50C-407E-A947-70E740481C1C}">
                <a14:useLocalDpi xmlns:a14="http://schemas.microsoft.com/office/drawing/2010/main"/>
              </a:ext>
            </a:extLst>
          </a:blip>
          <a:srcRect l="18403" t="18410" b="14174"/>
          <a:stretch>
            <a:fillRect/>
          </a:stretch>
        </p:blipFill>
        <p:spPr>
          <a:xfrm>
            <a:off x="-86444" y="0"/>
            <a:ext cx="11351666" cy="7034166"/>
          </a:xfrm>
          <a:prstGeom prst="rect">
            <a:avLst/>
          </a:prstGeom>
        </p:spPr>
      </p:pic>
      <p:sp>
        <p:nvSpPr>
          <p:cNvPr id="7" name="Rectangle 6">
            <a:extLst>
              <a:ext uri="{FF2B5EF4-FFF2-40B4-BE49-F238E27FC236}">
                <a16:creationId xmlns:a16="http://schemas.microsoft.com/office/drawing/2014/main" id="{AF4AA1C5-5B59-A7FD-CF57-E0A72E3F1ACB}"/>
              </a:ext>
              <a:ext uri="{C183D7F6-B498-43B3-948B-1728B52AA6E4}">
                <adec:decorative xmlns:adec="http://schemas.microsoft.com/office/drawing/2017/decorative" val="1"/>
              </a:ext>
            </a:extLst>
          </p:cNvPr>
          <p:cNvSpPr/>
          <p:nvPr/>
        </p:nvSpPr>
        <p:spPr>
          <a:xfrm>
            <a:off x="-143123" y="-1"/>
            <a:ext cx="6587010" cy="1127343"/>
          </a:xfrm>
          <a:prstGeom prst="rect">
            <a:avLst/>
          </a:prstGeom>
          <a:solidFill>
            <a:srgbClr val="007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4" name="Title 3">
            <a:extLst>
              <a:ext uri="{FF2B5EF4-FFF2-40B4-BE49-F238E27FC236}">
                <a16:creationId xmlns:a16="http://schemas.microsoft.com/office/drawing/2014/main" id="{B88F3EB2-9672-4CFF-F59C-76F89769DA03}"/>
              </a:ext>
            </a:extLst>
          </p:cNvPr>
          <p:cNvSpPr txBox="1">
            <a:spLocks noGrp="1"/>
          </p:cNvSpPr>
          <p:nvPr>
            <p:ph type="title" idx="4294967295"/>
          </p:nvPr>
        </p:nvSpPr>
        <p:spPr>
          <a:xfrm>
            <a:off x="749701" y="469409"/>
            <a:ext cx="6045777"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Motivational Empathy </a:t>
            </a:r>
          </a:p>
        </p:txBody>
      </p:sp>
      <p:pic>
        <p:nvPicPr>
          <p:cNvPr id="3" name="Picture 2" descr="Handwritten oster stating, “ANIMALS DESERVE THE RIGHT TO LIVE.” ">
            <a:extLst>
              <a:ext uri="{FF2B5EF4-FFF2-40B4-BE49-F238E27FC236}">
                <a16:creationId xmlns:a16="http://schemas.microsoft.com/office/drawing/2014/main" id="{821A9917-C428-4819-4FE8-621302CD63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92868" y="-562783"/>
            <a:ext cx="4364368" cy="5819157"/>
          </a:xfrm>
          <a:prstGeom prst="rect">
            <a:avLst/>
          </a:prstGeom>
        </p:spPr>
      </p:pic>
      <p:sp>
        <p:nvSpPr>
          <p:cNvPr id="2" name="Rectangle 1">
            <a:extLst>
              <a:ext uri="{FF2B5EF4-FFF2-40B4-BE49-F238E27FC236}">
                <a16:creationId xmlns:a16="http://schemas.microsoft.com/office/drawing/2014/main" id="{FD27439D-8F9E-070F-2854-593CBB5D6F59}"/>
              </a:ext>
              <a:ext uri="{C183D7F6-B498-43B3-948B-1728B52AA6E4}">
                <adec:decorative xmlns:adec="http://schemas.microsoft.com/office/drawing/2017/decorative" val="1"/>
              </a:ext>
            </a:extLst>
          </p:cNvPr>
          <p:cNvSpPr/>
          <p:nvPr/>
        </p:nvSpPr>
        <p:spPr>
          <a:xfrm>
            <a:off x="-10604" y="5637113"/>
            <a:ext cx="12192000" cy="13970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9" name="Rectangle 8">
            <a:extLst>
              <a:ext uri="{FF2B5EF4-FFF2-40B4-BE49-F238E27FC236}">
                <a16:creationId xmlns:a16="http://schemas.microsoft.com/office/drawing/2014/main" id="{1FC2F6B4-E3DE-95FE-B05C-4771B69C24F5}"/>
              </a:ext>
              <a:ext uri="{C183D7F6-B498-43B3-948B-1728B52AA6E4}">
                <adec:decorative xmlns:adec="http://schemas.microsoft.com/office/drawing/2017/decorative" val="1"/>
              </a:ext>
            </a:extLst>
          </p:cNvPr>
          <p:cNvSpPr/>
          <p:nvPr/>
        </p:nvSpPr>
        <p:spPr>
          <a:xfrm>
            <a:off x="6299059" y="4895368"/>
            <a:ext cx="5958177" cy="979535"/>
          </a:xfrm>
          <a:prstGeom prst="rect">
            <a:avLst/>
          </a:prstGeom>
          <a:solidFill>
            <a:srgbClr val="007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1" name="TextBox 10">
            <a:extLst>
              <a:ext uri="{FF2B5EF4-FFF2-40B4-BE49-F238E27FC236}">
                <a16:creationId xmlns:a16="http://schemas.microsoft.com/office/drawing/2014/main" id="{5EF4127C-726D-4438-6C42-0B2AAE6CBCEE}"/>
              </a:ext>
            </a:extLst>
          </p:cNvPr>
          <p:cNvSpPr txBox="1"/>
          <p:nvPr/>
        </p:nvSpPr>
        <p:spPr>
          <a:xfrm>
            <a:off x="6381197" y="5113893"/>
            <a:ext cx="6142382" cy="523220"/>
          </a:xfrm>
          <a:prstGeom prst="rect">
            <a:avLst/>
          </a:prstGeom>
          <a:noFill/>
        </p:spPr>
        <p:txBody>
          <a:bodyPr wrap="square">
            <a:spAutoFit/>
          </a:bodyPr>
          <a:lstStyle/>
          <a:p>
            <a:r>
              <a:rPr lang="en-US" sz="2800" b="1">
                <a:solidFill>
                  <a:schemeClr val="bg1"/>
                </a:solidFill>
                <a:latin typeface="Gill Sans MT" panose="020B0502020104020203" pitchFamily="34" charset="77"/>
                <a:sym typeface="Wingdings" panose="05000000000000000000" pitchFamily="2" charset="2"/>
              </a:rPr>
              <a:t>Caring and Conservation Action</a:t>
            </a:r>
            <a:endParaRPr lang="en-US" sz="2800"/>
          </a:p>
        </p:txBody>
      </p:sp>
      <p:cxnSp>
        <p:nvCxnSpPr>
          <p:cNvPr id="12" name="Straight Arrow Connector 11">
            <a:extLst>
              <a:ext uri="{FF2B5EF4-FFF2-40B4-BE49-F238E27FC236}">
                <a16:creationId xmlns:a16="http://schemas.microsoft.com/office/drawing/2014/main" id="{368882DF-3839-3095-5F9B-722306E3E7A6}"/>
              </a:ext>
              <a:ext uri="{C183D7F6-B498-43B3-948B-1728B52AA6E4}">
                <adec:decorative xmlns:adec="http://schemas.microsoft.com/office/drawing/2017/decorative" val="1"/>
              </a:ext>
            </a:extLst>
          </p:cNvPr>
          <p:cNvCxnSpPr>
            <a:cxnSpLocks/>
          </p:cNvCxnSpPr>
          <p:nvPr/>
        </p:nvCxnSpPr>
        <p:spPr>
          <a:xfrm>
            <a:off x="5265477" y="730682"/>
            <a:ext cx="36660" cy="4667472"/>
          </a:xfrm>
          <a:prstGeom prst="straightConnector1">
            <a:avLst/>
          </a:prstGeom>
          <a:ln w="57150"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6E3388BB-911C-1A74-AF96-FAD60F92A2DB}"/>
              </a:ext>
              <a:ext uri="{C183D7F6-B498-43B3-948B-1728B52AA6E4}">
                <adec:decorative xmlns:adec="http://schemas.microsoft.com/office/drawing/2017/decorative" val="1"/>
              </a:ext>
            </a:extLst>
          </p:cNvPr>
          <p:cNvCxnSpPr>
            <a:cxnSpLocks/>
          </p:cNvCxnSpPr>
          <p:nvPr/>
        </p:nvCxnSpPr>
        <p:spPr>
          <a:xfrm>
            <a:off x="5283807" y="5363801"/>
            <a:ext cx="909994" cy="5696"/>
          </a:xfrm>
          <a:prstGeom prst="straightConnector1">
            <a:avLst/>
          </a:prstGeom>
          <a:ln w="571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8" name="Picture 7">
            <a:extLst>
              <a:ext uri="{FF2B5EF4-FFF2-40B4-BE49-F238E27FC236}">
                <a16:creationId xmlns:a16="http://schemas.microsoft.com/office/drawing/2014/main" id="{DC90CDEE-7A4B-B81B-5871-B70391B81B1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906518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4E8F6-5225-E055-F205-39905674C9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61782B-504C-CD5D-ED95-72260F59F89F}"/>
              </a:ext>
            </a:extLst>
          </p:cNvPr>
          <p:cNvSpPr txBox="1">
            <a:spLocks noGrp="1"/>
          </p:cNvSpPr>
          <p:nvPr>
            <p:ph type="title" idx="4294967295"/>
          </p:nvPr>
        </p:nvSpPr>
        <p:spPr>
          <a:xfrm>
            <a:off x="922088" y="1773882"/>
            <a:ext cx="5030804" cy="18158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t>The result: Greater animal wellbeing and growth in our organization’s sustainability, reputation, and impact.</a:t>
            </a:r>
          </a:p>
        </p:txBody>
      </p:sp>
      <p:pic>
        <p:nvPicPr>
          <p:cNvPr id="6" name="Picture 5" descr="A man and a young boy observe a snake held by a woman at an outdoor event, while another woman looks on.">
            <a:extLst>
              <a:ext uri="{FF2B5EF4-FFF2-40B4-BE49-F238E27FC236}">
                <a16:creationId xmlns:a16="http://schemas.microsoft.com/office/drawing/2014/main" id="{B68D083E-C15C-B55E-CEDD-3D0A53A51EA9}"/>
              </a:ext>
            </a:extLst>
          </p:cNvPr>
          <p:cNvPicPr>
            <a:picLocks noChangeAspect="1"/>
          </p:cNvPicPr>
          <p:nvPr/>
        </p:nvPicPr>
        <p:blipFill>
          <a:blip r:embed="rId3" cstate="screen">
            <a:extLst>
              <a:ext uri="{28A0092B-C50C-407E-A947-70E740481C1C}">
                <a14:useLocalDpi xmlns:a14="http://schemas.microsoft.com/office/drawing/2010/main"/>
              </a:ext>
            </a:extLst>
          </a:blip>
          <a:srcRect l="20476" r="-20476"/>
          <a:stretch>
            <a:fillRect/>
          </a:stretch>
        </p:blipFill>
        <p:spPr>
          <a:xfrm>
            <a:off x="6096000" y="16100"/>
            <a:ext cx="8483794" cy="5655862"/>
          </a:xfrm>
          <a:prstGeom prst="rect">
            <a:avLst/>
          </a:prstGeom>
        </p:spPr>
      </p:pic>
      <p:sp>
        <p:nvSpPr>
          <p:cNvPr id="2" name="Rectangle 1">
            <a:extLst>
              <a:ext uri="{FF2B5EF4-FFF2-40B4-BE49-F238E27FC236}">
                <a16:creationId xmlns:a16="http://schemas.microsoft.com/office/drawing/2014/main" id="{DD8C43FE-06B8-89AF-9C72-0CB4F1D8BC96}"/>
              </a:ext>
              <a:ext uri="{C183D7F6-B498-43B3-948B-1728B52AA6E4}">
                <adec:decorative xmlns:adec="http://schemas.microsoft.com/office/drawing/2017/decorative" val="1"/>
              </a:ext>
            </a:extLst>
          </p:cNvPr>
          <p:cNvSpPr/>
          <p:nvPr/>
        </p:nvSpPr>
        <p:spPr>
          <a:xfrm>
            <a:off x="0" y="5671962"/>
            <a:ext cx="12192000" cy="1520146"/>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5" name="Picture 4">
            <a:extLst>
              <a:ext uri="{FF2B5EF4-FFF2-40B4-BE49-F238E27FC236}">
                <a16:creationId xmlns:a16="http://schemas.microsoft.com/office/drawing/2014/main" id="{D500E0B8-2778-3BA9-18BA-5AD3BC8E01F6}"/>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540762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903F8-789B-919B-52B0-FE23B368755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E8DF73C-0AF4-ABDD-9ED2-DE9A92DDE6F1}"/>
              </a:ext>
              <a:ext uri="{C183D7F6-B498-43B3-948B-1728B52AA6E4}">
                <adec:decorative xmlns:adec="http://schemas.microsoft.com/office/drawing/2017/decorative" val="1"/>
              </a:ext>
            </a:extLst>
          </p:cNvPr>
          <p:cNvSpPr/>
          <p:nvPr/>
        </p:nvSpPr>
        <p:spPr>
          <a:xfrm>
            <a:off x="-159026" y="-119270"/>
            <a:ext cx="12351026" cy="6977270"/>
          </a:xfrm>
          <a:prstGeom prst="rect">
            <a:avLst/>
          </a:prstGeom>
          <a:solidFill>
            <a:srgbClr val="0072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77"/>
            </a:endParaRPr>
          </a:p>
        </p:txBody>
      </p:sp>
      <p:sp>
        <p:nvSpPr>
          <p:cNvPr id="3" name="Title 2">
            <a:extLst>
              <a:ext uri="{FF2B5EF4-FFF2-40B4-BE49-F238E27FC236}">
                <a16:creationId xmlns:a16="http://schemas.microsoft.com/office/drawing/2014/main" id="{8614A82D-C1C3-8B38-6782-167C0DEC550C}"/>
              </a:ext>
            </a:extLst>
          </p:cNvPr>
          <p:cNvSpPr txBox="1">
            <a:spLocks noGrp="1"/>
          </p:cNvSpPr>
          <p:nvPr>
            <p:ph type="title" idx="4294967295"/>
          </p:nvPr>
        </p:nvSpPr>
        <p:spPr>
          <a:xfrm>
            <a:off x="872751" y="1160841"/>
            <a:ext cx="10446497"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Experiences from </a:t>
            </a:r>
            <a:b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br>
            <a: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the field</a:t>
            </a:r>
          </a:p>
        </p:txBody>
      </p:sp>
      <p:pic>
        <p:nvPicPr>
          <p:cNvPr id="6" name="Picture 5" descr="Advancing convervation through empathy for wildlife ">
            <a:extLst>
              <a:ext uri="{FF2B5EF4-FFF2-40B4-BE49-F238E27FC236}">
                <a16:creationId xmlns:a16="http://schemas.microsoft.com/office/drawing/2014/main" id="{CADD12C7-074A-4FA9-1E0C-4384D66FC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7161" y="3791760"/>
            <a:ext cx="3857328" cy="2688554"/>
          </a:xfrm>
          <a:prstGeom prst="rect">
            <a:avLst/>
          </a:prstGeom>
        </p:spPr>
      </p:pic>
    </p:spTree>
    <p:extLst>
      <p:ext uri="{BB962C8B-B14F-4D97-AF65-F5344CB8AC3E}">
        <p14:creationId xmlns:p14="http://schemas.microsoft.com/office/powerpoint/2010/main" val="512070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8407F-6547-0834-6CA3-70C08EBC86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247B566-5B22-7078-5945-7E17EFDF4552}"/>
              </a:ext>
            </a:extLst>
          </p:cNvPr>
          <p:cNvSpPr txBox="1">
            <a:spLocks noGrp="1"/>
          </p:cNvSpPr>
          <p:nvPr>
            <p:ph type="title" idx="4294967295"/>
          </p:nvPr>
        </p:nvSpPr>
        <p:spPr>
          <a:xfrm>
            <a:off x="7908426" y="1299482"/>
            <a:ext cx="3868615" cy="26776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t>Accredited zoos and aquariums have worked for more than a decade to develop and test empathy for wildlife initiatives.</a:t>
            </a:r>
          </a:p>
        </p:txBody>
      </p:sp>
      <p:pic>
        <p:nvPicPr>
          <p:cNvPr id="6" name="Picture 5" descr="Attendees sit at tables during a presentation at an Advancing Conservation Through Empathy for Wildlife event.">
            <a:extLst>
              <a:ext uri="{FF2B5EF4-FFF2-40B4-BE49-F238E27FC236}">
                <a16:creationId xmlns:a16="http://schemas.microsoft.com/office/drawing/2014/main" id="{4AB042C9-EA30-3C88-FD00-964AEEEA9A42}"/>
              </a:ext>
            </a:extLst>
          </p:cNvPr>
          <p:cNvPicPr>
            <a:picLocks noChangeAspect="1"/>
          </p:cNvPicPr>
          <p:nvPr/>
        </p:nvPicPr>
        <p:blipFill>
          <a:blip r:embed="rId3"/>
          <a:srcRect r="10699" b="54"/>
          <a:stretch>
            <a:fillRect/>
          </a:stretch>
        </p:blipFill>
        <p:spPr>
          <a:xfrm>
            <a:off x="-610165" y="-9294"/>
            <a:ext cx="7917069" cy="5907205"/>
          </a:xfrm>
          <a:prstGeom prst="rect">
            <a:avLst/>
          </a:prstGeom>
        </p:spPr>
      </p:pic>
      <p:sp>
        <p:nvSpPr>
          <p:cNvPr id="2" name="Rectangle 1">
            <a:extLst>
              <a:ext uri="{FF2B5EF4-FFF2-40B4-BE49-F238E27FC236}">
                <a16:creationId xmlns:a16="http://schemas.microsoft.com/office/drawing/2014/main" id="{77B1C56A-2993-BAE6-2321-C5F4B93FA50A}"/>
              </a:ext>
              <a:ext uri="{C183D7F6-B498-43B3-948B-1728B52AA6E4}">
                <adec:decorative xmlns:adec="http://schemas.microsoft.com/office/drawing/2017/decorative" val="1"/>
              </a:ext>
            </a:extLst>
          </p:cNvPr>
          <p:cNvSpPr/>
          <p:nvPr/>
        </p:nvSpPr>
        <p:spPr>
          <a:xfrm>
            <a:off x="0" y="5671961"/>
            <a:ext cx="12192000" cy="1326715"/>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5" name="Picture 4">
            <a:extLst>
              <a:ext uri="{FF2B5EF4-FFF2-40B4-BE49-F238E27FC236}">
                <a16:creationId xmlns:a16="http://schemas.microsoft.com/office/drawing/2014/main" id="{02DC6088-8148-8280-65AD-3E0062F3144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985514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7528-9881-60DB-C7F1-D5189BC53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6D3E5-EBF0-1D4B-D14F-A5F95619474C}"/>
              </a:ext>
            </a:extLst>
          </p:cNvPr>
          <p:cNvSpPr>
            <a:spLocks noGrp="1"/>
          </p:cNvSpPr>
          <p:nvPr>
            <p:ph type="title"/>
          </p:nvPr>
        </p:nvSpPr>
        <p:spPr>
          <a:xfrm>
            <a:off x="749701" y="279395"/>
            <a:ext cx="10926262" cy="759344"/>
          </a:xfrm>
          <a:noFill/>
        </p:spPr>
        <p:txBody>
          <a:bodyPr>
            <a:noAutofit/>
          </a:bodyPr>
          <a:lstStyle/>
          <a:p>
            <a:pPr>
              <a:lnSpc>
                <a:spcPct val="100000"/>
              </a:lnSpc>
            </a:pPr>
            <a:r>
              <a:rPr lang="en-US" dirty="0">
                <a:solidFill>
                  <a:srgbClr val="001F5D"/>
                </a:solidFill>
              </a:rPr>
              <a:t>The ACE for Wildlife Network </a:t>
            </a:r>
            <a:r>
              <a:rPr lang="en-US" sz="3600" dirty="0">
                <a:solidFill>
                  <a:srgbClr val="001F5D"/>
                </a:solidFill>
              </a:rPr>
              <a:t>is vast and growing:</a:t>
            </a:r>
          </a:p>
        </p:txBody>
      </p:sp>
      <p:pic>
        <p:nvPicPr>
          <p:cNvPr id="8" name="30" descr="Animated counter displaying 30+ partner organizations in the ACE for Wildlife Network.">
            <a:hlinkClick r:id="" action="ppaction://media"/>
            <a:extLst>
              <a:ext uri="{FF2B5EF4-FFF2-40B4-BE49-F238E27FC236}">
                <a16:creationId xmlns:a16="http://schemas.microsoft.com/office/drawing/2014/main" id="{5C47E2AF-8B45-955D-45E6-1B58C92D39D1}"/>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973378" y="2059687"/>
            <a:ext cx="1844124" cy="1106475"/>
          </a:xfrm>
          <a:prstGeom prst="rect">
            <a:avLst/>
          </a:prstGeom>
        </p:spPr>
      </p:pic>
      <p:sp>
        <p:nvSpPr>
          <p:cNvPr id="34" name="TextBox 33">
            <a:extLst>
              <a:ext uri="{FF2B5EF4-FFF2-40B4-BE49-F238E27FC236}">
                <a16:creationId xmlns:a16="http://schemas.microsoft.com/office/drawing/2014/main" id="{8A29C0CA-269D-402D-8395-C8408AF5BCFF}"/>
              </a:ext>
            </a:extLst>
          </p:cNvPr>
          <p:cNvSpPr txBox="1"/>
          <p:nvPr/>
        </p:nvSpPr>
        <p:spPr>
          <a:xfrm>
            <a:off x="1290783" y="3167652"/>
            <a:ext cx="3470607" cy="461665"/>
          </a:xfrm>
          <a:prstGeom prst="rect">
            <a:avLst/>
          </a:prstGeom>
          <a:noFill/>
        </p:spPr>
        <p:txBody>
          <a:bodyPr wrap="square">
            <a:spAutoFit/>
          </a:bodyPr>
          <a:lstStyle/>
          <a:p>
            <a:pPr algn="ctr"/>
            <a:r>
              <a:rPr lang="en-US" sz="2400" b="1" dirty="0">
                <a:solidFill>
                  <a:srgbClr val="006884"/>
                </a:solidFill>
                <a:ea typeface="+mn-lt"/>
                <a:cs typeface="+mn-lt"/>
              </a:rPr>
              <a:t>Partner Organizations </a:t>
            </a:r>
            <a:endParaRPr lang="en-US" sz="1600" b="1" dirty="0">
              <a:solidFill>
                <a:srgbClr val="006884"/>
              </a:solidFill>
              <a:ea typeface="+mn-lt"/>
              <a:cs typeface="+mn-lt"/>
            </a:endParaRPr>
          </a:p>
        </p:txBody>
      </p:sp>
      <p:pic>
        <p:nvPicPr>
          <p:cNvPr id="4" name="Graphic 3">
            <a:extLst>
              <a:ext uri="{FF2B5EF4-FFF2-40B4-BE49-F238E27FC236}">
                <a16:creationId xmlns:a16="http://schemas.microsoft.com/office/drawing/2014/main" id="{D2A2C4ED-7479-F364-A318-784C6BA2D28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436886" y="1510848"/>
            <a:ext cx="709690" cy="709690"/>
          </a:xfrm>
          <a:prstGeom prst="rect">
            <a:avLst/>
          </a:prstGeom>
        </p:spPr>
      </p:pic>
      <p:pic>
        <p:nvPicPr>
          <p:cNvPr id="12" name="300_1" descr="Animated counter displaying 300+ members and affiliates ">
            <a:hlinkClick r:id="" action="ppaction://media"/>
            <a:extLst>
              <a:ext uri="{FF2B5EF4-FFF2-40B4-BE49-F238E27FC236}">
                <a16:creationId xmlns:a16="http://schemas.microsoft.com/office/drawing/2014/main" id="{C90D4903-7F5F-AF09-89C6-6C571AEE75B9}"/>
              </a:ext>
            </a:extLst>
          </p:cNvPr>
          <p:cNvPicPr>
            <a:picLocks noChangeAspect="1"/>
          </p:cNvPicPr>
          <p:nvPr>
            <a:videoFile r:link="rId4"/>
            <p:extLst>
              <p:ext uri="{DAA4B4D4-6D71-4841-9C94-3DE7FCFB9230}">
                <p14:media xmlns:p14="http://schemas.microsoft.com/office/powerpoint/2010/main" r:embed="rId3"/>
              </p:ext>
            </p:extLst>
          </p:nvPr>
        </p:nvPicPr>
        <p:blipFill>
          <a:blip r:embed="rId13"/>
          <a:stretch>
            <a:fillRect/>
          </a:stretch>
        </p:blipFill>
        <p:spPr>
          <a:xfrm>
            <a:off x="8300757" y="2044573"/>
            <a:ext cx="1896674" cy="1138004"/>
          </a:xfrm>
          <a:prstGeom prst="rect">
            <a:avLst/>
          </a:prstGeom>
        </p:spPr>
      </p:pic>
      <p:sp>
        <p:nvSpPr>
          <p:cNvPr id="35" name="TextBox 34">
            <a:extLst>
              <a:ext uri="{FF2B5EF4-FFF2-40B4-BE49-F238E27FC236}">
                <a16:creationId xmlns:a16="http://schemas.microsoft.com/office/drawing/2014/main" id="{D0F67F5A-6187-7520-F948-866F59682EB2}"/>
              </a:ext>
            </a:extLst>
          </p:cNvPr>
          <p:cNvSpPr txBox="1"/>
          <p:nvPr/>
        </p:nvSpPr>
        <p:spPr>
          <a:xfrm>
            <a:off x="7674577" y="3167652"/>
            <a:ext cx="3011619" cy="461665"/>
          </a:xfrm>
          <a:prstGeom prst="rect">
            <a:avLst/>
          </a:prstGeom>
          <a:noFill/>
        </p:spPr>
        <p:txBody>
          <a:bodyPr wrap="square">
            <a:spAutoFit/>
          </a:bodyPr>
          <a:lstStyle/>
          <a:p>
            <a:pPr algn="ctr"/>
            <a:r>
              <a:rPr lang="en-US" sz="2400" b="1">
                <a:solidFill>
                  <a:srgbClr val="006884"/>
                </a:solidFill>
                <a:ea typeface="+mn-lt"/>
                <a:cs typeface="+mn-lt"/>
              </a:rPr>
              <a:t>Members &amp; Affiliates</a:t>
            </a:r>
            <a:endParaRPr lang="en-US" sz="1600" b="1">
              <a:solidFill>
                <a:srgbClr val="006884"/>
              </a:solidFill>
              <a:ea typeface="+mn-lt"/>
              <a:cs typeface="+mn-lt"/>
            </a:endParaRPr>
          </a:p>
        </p:txBody>
      </p:sp>
      <p:pic>
        <p:nvPicPr>
          <p:cNvPr id="6" name="Graphic 5">
            <a:extLst>
              <a:ext uri="{FF2B5EF4-FFF2-40B4-BE49-F238E27FC236}">
                <a16:creationId xmlns:a16="http://schemas.microsoft.com/office/drawing/2014/main" id="{DFF8522A-C9A4-64A1-AD29-A9F1E0CE2F8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681765" y="1423612"/>
            <a:ext cx="709690" cy="709690"/>
          </a:xfrm>
          <a:prstGeom prst="rect">
            <a:avLst/>
          </a:prstGeom>
        </p:spPr>
      </p:pic>
      <p:pic>
        <p:nvPicPr>
          <p:cNvPr id="14" name="400" descr="Animated counter displaying 400+ resources offered to members. ">
            <a:hlinkClick r:id="" action="ppaction://media"/>
            <a:extLst>
              <a:ext uri="{FF2B5EF4-FFF2-40B4-BE49-F238E27FC236}">
                <a16:creationId xmlns:a16="http://schemas.microsoft.com/office/drawing/2014/main" id="{9A76D268-B4A5-BA56-85CF-4C852418B229}"/>
              </a:ext>
            </a:extLst>
          </p:cNvPr>
          <p:cNvPicPr>
            <a:picLocks noChangeAspect="1"/>
          </p:cNvPicPr>
          <p:nvPr>
            <a:videoFile r:link="rId6"/>
            <p:extLst>
              <p:ext uri="{DAA4B4D4-6D71-4841-9C94-3DE7FCFB9230}">
                <p14:media xmlns:p14="http://schemas.microsoft.com/office/powerpoint/2010/main" r:embed="rId5"/>
              </p:ext>
            </p:extLst>
          </p:nvPr>
        </p:nvPicPr>
        <p:blipFill>
          <a:blip r:embed="rId15"/>
          <a:stretch>
            <a:fillRect/>
          </a:stretch>
        </p:blipFill>
        <p:spPr>
          <a:xfrm>
            <a:off x="2084832" y="4729830"/>
            <a:ext cx="1920248" cy="1152149"/>
          </a:xfrm>
          <a:prstGeom prst="rect">
            <a:avLst/>
          </a:prstGeom>
        </p:spPr>
      </p:pic>
      <p:pic>
        <p:nvPicPr>
          <p:cNvPr id="13" name="Graphic 12">
            <a:extLst>
              <a:ext uri="{FF2B5EF4-FFF2-40B4-BE49-F238E27FC236}">
                <a16:creationId xmlns:a16="http://schemas.microsoft.com/office/drawing/2014/main" id="{5758781F-EF46-B614-009E-DA83D0DC774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2514438" y="4277565"/>
            <a:ext cx="630003" cy="630003"/>
          </a:xfrm>
          <a:prstGeom prst="rect">
            <a:avLst/>
          </a:prstGeom>
        </p:spPr>
      </p:pic>
      <p:sp>
        <p:nvSpPr>
          <p:cNvPr id="36" name="TextBox 35">
            <a:extLst>
              <a:ext uri="{FF2B5EF4-FFF2-40B4-BE49-F238E27FC236}">
                <a16:creationId xmlns:a16="http://schemas.microsoft.com/office/drawing/2014/main" id="{5291D390-943F-A5D3-773A-5F8FE826EEC3}"/>
              </a:ext>
            </a:extLst>
          </p:cNvPr>
          <p:cNvSpPr txBox="1"/>
          <p:nvPr/>
        </p:nvSpPr>
        <p:spPr>
          <a:xfrm>
            <a:off x="1536317" y="5889946"/>
            <a:ext cx="3054955" cy="461665"/>
          </a:xfrm>
          <a:prstGeom prst="rect">
            <a:avLst/>
          </a:prstGeom>
          <a:noFill/>
        </p:spPr>
        <p:txBody>
          <a:bodyPr wrap="square">
            <a:spAutoFit/>
          </a:bodyPr>
          <a:lstStyle/>
          <a:p>
            <a:pPr algn="ctr"/>
            <a:r>
              <a:rPr lang="en-US" sz="2400" b="1" dirty="0">
                <a:solidFill>
                  <a:srgbClr val="006884"/>
                </a:solidFill>
                <a:ea typeface="+mn-lt"/>
                <a:cs typeface="+mn-lt"/>
              </a:rPr>
              <a:t>Resources offered</a:t>
            </a:r>
            <a:endParaRPr lang="en-US" sz="1600" b="1" dirty="0">
              <a:solidFill>
                <a:srgbClr val="006884"/>
              </a:solidFill>
              <a:ea typeface="+mn-lt"/>
              <a:cs typeface="+mn-lt"/>
            </a:endParaRPr>
          </a:p>
        </p:txBody>
      </p:sp>
      <p:pic>
        <p:nvPicPr>
          <p:cNvPr id="17" name="75_1" descr="Animated counter displaying 90+ events hosted. ">
            <a:hlinkClick r:id="" action="ppaction://media"/>
            <a:extLst>
              <a:ext uri="{FF2B5EF4-FFF2-40B4-BE49-F238E27FC236}">
                <a16:creationId xmlns:a16="http://schemas.microsoft.com/office/drawing/2014/main" id="{AE967485-B43C-026D-0251-DA416803ED94}"/>
              </a:ext>
            </a:extLst>
          </p:cNvPr>
          <p:cNvPicPr>
            <a:picLocks noChangeAspect="1"/>
          </p:cNvPicPr>
          <p:nvPr>
            <a:videoFile r:link="rId8"/>
            <p:extLst>
              <p:ext uri="{DAA4B4D4-6D71-4841-9C94-3DE7FCFB9230}">
                <p14:media xmlns:p14="http://schemas.microsoft.com/office/powerpoint/2010/main" r:embed="rId7"/>
              </p:ext>
            </p:extLst>
          </p:nvPr>
        </p:nvPicPr>
        <p:blipFill>
          <a:blip r:embed="rId17"/>
          <a:stretch>
            <a:fillRect/>
          </a:stretch>
        </p:blipFill>
        <p:spPr>
          <a:xfrm>
            <a:off x="7989814" y="4663666"/>
            <a:ext cx="2174204" cy="1304523"/>
          </a:xfrm>
          <a:prstGeom prst="rect">
            <a:avLst/>
          </a:prstGeom>
        </p:spPr>
      </p:pic>
      <p:sp>
        <p:nvSpPr>
          <p:cNvPr id="37" name="TextBox 36">
            <a:extLst>
              <a:ext uri="{FF2B5EF4-FFF2-40B4-BE49-F238E27FC236}">
                <a16:creationId xmlns:a16="http://schemas.microsoft.com/office/drawing/2014/main" id="{359B4065-7E02-568D-29D8-4DBDE6CB0AB5}"/>
              </a:ext>
            </a:extLst>
          </p:cNvPr>
          <p:cNvSpPr txBox="1"/>
          <p:nvPr/>
        </p:nvSpPr>
        <p:spPr>
          <a:xfrm>
            <a:off x="8047343" y="5889946"/>
            <a:ext cx="2266088" cy="461665"/>
          </a:xfrm>
          <a:prstGeom prst="rect">
            <a:avLst/>
          </a:prstGeom>
          <a:noFill/>
        </p:spPr>
        <p:txBody>
          <a:bodyPr wrap="square">
            <a:spAutoFit/>
          </a:bodyPr>
          <a:lstStyle/>
          <a:p>
            <a:pPr algn="ctr"/>
            <a:r>
              <a:rPr lang="en-US" sz="2400" b="1">
                <a:solidFill>
                  <a:srgbClr val="006884"/>
                </a:solidFill>
                <a:ea typeface="+mn-lt"/>
                <a:cs typeface="+mn-lt"/>
              </a:rPr>
              <a:t>Events hosted</a:t>
            </a:r>
            <a:endParaRPr lang="en-US" sz="1600" b="1">
              <a:solidFill>
                <a:srgbClr val="006884"/>
              </a:solidFill>
              <a:ea typeface="+mn-lt"/>
              <a:cs typeface="+mn-lt"/>
            </a:endParaRPr>
          </a:p>
        </p:txBody>
      </p:sp>
      <p:pic>
        <p:nvPicPr>
          <p:cNvPr id="16" name="Graphic 15">
            <a:extLst>
              <a:ext uri="{FF2B5EF4-FFF2-40B4-BE49-F238E27FC236}">
                <a16:creationId xmlns:a16="http://schemas.microsoft.com/office/drawing/2014/main" id="{0F2F695D-A0CC-2DB0-67F2-F1546F2F781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737677" y="4195678"/>
            <a:ext cx="711890" cy="711890"/>
          </a:xfrm>
          <a:prstGeom prst="rect">
            <a:avLst/>
          </a:prstGeom>
        </p:spPr>
      </p:pic>
    </p:spTree>
    <p:extLst>
      <p:ext uri="{BB962C8B-B14F-4D97-AF65-F5344CB8AC3E}">
        <p14:creationId xmlns:p14="http://schemas.microsoft.com/office/powerpoint/2010/main" val="375512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3" fill="hold"/>
                                        <p:tgtEl>
                                          <p:spTgt spid="8"/>
                                        </p:tgtEl>
                                      </p:cBhvr>
                                    </p:cmd>
                                  </p:childTnLst>
                                </p:cTn>
                              </p:par>
                              <p:par>
                                <p:cTn id="7" presetID="1" presetClass="mediacall" presetSubtype="0" fill="hold" nodeType="withEffect">
                                  <p:stCondLst>
                                    <p:cond delay="0"/>
                                  </p:stCondLst>
                                  <p:childTnLst>
                                    <p:cmd type="call" cmd="playFrom(0.0)">
                                      <p:cBhvr>
                                        <p:cTn id="8" dur="3029" fill="hold"/>
                                        <p:tgtEl>
                                          <p:spTgt spid="14"/>
                                        </p:tgtEl>
                                      </p:cBhvr>
                                    </p:cmd>
                                  </p:childTnLst>
                                </p:cTn>
                              </p:par>
                              <p:par>
                                <p:cTn id="9" presetID="1" presetClass="mediacall" presetSubtype="0" fill="hold" nodeType="withEffect">
                                  <p:stCondLst>
                                    <p:cond delay="0"/>
                                  </p:stCondLst>
                                  <p:childTnLst>
                                    <p:cmd type="call" cmd="playFrom(0.0)">
                                      <p:cBhvr>
                                        <p:cTn id="10" dur="3029" fill="hold"/>
                                        <p:tgtEl>
                                          <p:spTgt spid="12"/>
                                        </p:tgtEl>
                                      </p:cBhvr>
                                    </p:cmd>
                                  </p:childTnLst>
                                </p:cTn>
                              </p:par>
                              <p:par>
                                <p:cTn id="11" presetID="1" presetClass="mediacall" presetSubtype="0" fill="hold" nodeType="withEffect">
                                  <p:stCondLst>
                                    <p:cond delay="0"/>
                                  </p:stCondLst>
                                  <p:childTnLst>
                                    <p:cmd type="call" cmd="playFrom(0.0)">
                                      <p:cBhvr>
                                        <p:cTn id="12" dur="3029"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14"/>
                </p:tgtEl>
              </p:cMediaNode>
            </p:video>
            <p:video>
              <p:cMediaNode vol="80000">
                <p:cTn id="14" fill="hold" display="0">
                  <p:stCondLst>
                    <p:cond delay="indefinite"/>
                  </p:stCondLst>
                </p:cTn>
                <p:tgtEl>
                  <p:spTgt spid="12"/>
                </p:tgtEl>
              </p:cMediaNode>
            </p:video>
            <p:video>
              <p:cMediaNode vol="80000">
                <p:cTn id="15" fill="hold" display="0">
                  <p:stCondLst>
                    <p:cond delay="indefinite"/>
                  </p:stCondLst>
                </p:cTn>
                <p:tgtEl>
                  <p:spTgt spid="17"/>
                </p:tgtEl>
              </p:cMediaNode>
            </p:video>
            <p:video>
              <p:cMediaNode vol="80000">
                <p:cTn id="16"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kota Zoo animal information cards">
            <a:extLst>
              <a:ext uri="{FF2B5EF4-FFF2-40B4-BE49-F238E27FC236}">
                <a16:creationId xmlns:a16="http://schemas.microsoft.com/office/drawing/2014/main" id="{1603151E-A171-FE55-0D64-60C0CBE04F9B}"/>
              </a:ext>
            </a:extLst>
          </p:cNvPr>
          <p:cNvPicPr>
            <a:picLocks noChangeAspect="1"/>
          </p:cNvPicPr>
          <p:nvPr/>
        </p:nvPicPr>
        <p:blipFill>
          <a:blip r:embed="rId3"/>
          <a:stretch>
            <a:fillRect/>
          </a:stretch>
        </p:blipFill>
        <p:spPr>
          <a:xfrm>
            <a:off x="6097264" y="-12222"/>
            <a:ext cx="7645624" cy="5688456"/>
          </a:xfrm>
          <a:prstGeom prst="rect">
            <a:avLst/>
          </a:prstGeom>
        </p:spPr>
      </p:pic>
      <p:sp>
        <p:nvSpPr>
          <p:cNvPr id="13" name="Title 12">
            <a:extLst>
              <a:ext uri="{FF2B5EF4-FFF2-40B4-BE49-F238E27FC236}">
                <a16:creationId xmlns:a16="http://schemas.microsoft.com/office/drawing/2014/main" id="{EC4A9E83-F692-8E99-46CE-9F5A975863AC}"/>
              </a:ext>
            </a:extLst>
          </p:cNvPr>
          <p:cNvSpPr>
            <a:spLocks noGrp="1"/>
          </p:cNvSpPr>
          <p:nvPr>
            <p:ph type="title" idx="4294967295"/>
          </p:nvPr>
        </p:nvSpPr>
        <p:spPr>
          <a:xfrm>
            <a:off x="6333741" y="1953132"/>
            <a:ext cx="1955800" cy="1955800"/>
          </a:xfrm>
          <a:prstGeom prst="flowChartConnector">
            <a:avLst/>
          </a:prstGeom>
          <a:solidFill>
            <a:srgbClr val="145ACC"/>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mn-cs"/>
              </a:rPr>
              <a:t>Improving Guest Experiences</a:t>
            </a:r>
          </a:p>
        </p:txBody>
      </p:sp>
      <p:sp>
        <p:nvSpPr>
          <p:cNvPr id="5" name="TextBox 4">
            <a:extLst>
              <a:ext uri="{FF2B5EF4-FFF2-40B4-BE49-F238E27FC236}">
                <a16:creationId xmlns:a16="http://schemas.microsoft.com/office/drawing/2014/main" id="{ABCA399B-6F69-D55E-1831-00DC4FB5A693}"/>
              </a:ext>
            </a:extLst>
          </p:cNvPr>
          <p:cNvSpPr txBox="1"/>
          <p:nvPr/>
        </p:nvSpPr>
        <p:spPr>
          <a:xfrm>
            <a:off x="993581" y="565610"/>
            <a:ext cx="427998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1F5D"/>
                </a:solidFill>
                <a:effectLst/>
                <a:uLnTx/>
                <a:uFillTx/>
                <a:latin typeface="Gill Sans MT"/>
                <a:ea typeface="+mn-ea"/>
                <a:cs typeface="+mn-cs"/>
              </a:rPr>
              <a:t>Dakota Zoo piloted new educational programming that expanded guest engagement to thousands of new youth and families...</a:t>
            </a:r>
            <a:endParaRPr kumimoji="0" lang="en-US" sz="2400" b="1" i="0" u="none" strike="noStrike" kern="1200" cap="none" spc="0" normalizeH="0" baseline="0" noProof="0">
              <a:ln>
                <a:noFill/>
              </a:ln>
              <a:solidFill>
                <a:srgbClr val="001F5D"/>
              </a:solidFill>
              <a:effectLst/>
              <a:uLnTx/>
              <a:uFillTx/>
              <a:latin typeface="Gill Sans MT" panose="020B0502020104020203" pitchFamily="34" charset="77"/>
              <a:ea typeface="+mn-ea"/>
              <a:cs typeface="+mn-cs"/>
            </a:endParaRPr>
          </a:p>
        </p:txBody>
      </p:sp>
      <p:sp>
        <p:nvSpPr>
          <p:cNvPr id="8" name="TextBox 7">
            <a:extLst>
              <a:ext uri="{FF2B5EF4-FFF2-40B4-BE49-F238E27FC236}">
                <a16:creationId xmlns:a16="http://schemas.microsoft.com/office/drawing/2014/main" id="{C4B3A5C2-4CCD-2E36-5019-FCD19075914A}"/>
              </a:ext>
            </a:extLst>
          </p:cNvPr>
          <p:cNvSpPr txBox="1"/>
          <p:nvPr/>
        </p:nvSpPr>
        <p:spPr>
          <a:xfrm>
            <a:off x="993581" y="3299585"/>
            <a:ext cx="4817764" cy="193899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1F5D"/>
                </a:solidFill>
                <a:effectLst/>
                <a:uLnTx/>
                <a:uFillTx/>
                <a:latin typeface="Gill Sans MT"/>
                <a:ea typeface="+mn-ea"/>
                <a:cs typeface="+mn-cs"/>
              </a:rPr>
              <a:t>...while creating more memorable experiences and post-visit engagement via animal trading cards with conservation messaging.</a:t>
            </a:r>
            <a:endParaRPr kumimoji="0" lang="en-US" sz="2400" u="none" strike="noStrike" kern="1200" cap="none" spc="0" normalizeH="0" baseline="0" noProof="0">
              <a:ln>
                <a:noFill/>
              </a:ln>
              <a:solidFill>
                <a:srgbClr val="001F5D"/>
              </a:solidFill>
              <a:effectLst/>
              <a:uLnTx/>
              <a:uFillTx/>
              <a:latin typeface="Gill Sans MT" panose="020B0502020104020203" pitchFamily="34" charset="77"/>
              <a:ea typeface="Calibri"/>
              <a:cs typeface="Calibri"/>
            </a:endParaRPr>
          </a:p>
        </p:txBody>
      </p:sp>
      <p:sp>
        <p:nvSpPr>
          <p:cNvPr id="15" name="Rectangle 14">
            <a:extLst>
              <a:ext uri="{FF2B5EF4-FFF2-40B4-BE49-F238E27FC236}">
                <a16:creationId xmlns:a16="http://schemas.microsoft.com/office/drawing/2014/main" id="{966E5E60-095E-9FDB-142C-70415D935A84}"/>
              </a:ext>
              <a:ext uri="{C183D7F6-B498-43B3-948B-1728B52AA6E4}">
                <adec:decorative xmlns:adec="http://schemas.microsoft.com/office/drawing/2017/decorative" val="1"/>
              </a:ext>
            </a:extLst>
          </p:cNvPr>
          <p:cNvSpPr/>
          <p:nvPr/>
        </p:nvSpPr>
        <p:spPr>
          <a:xfrm>
            <a:off x="0" y="5671961"/>
            <a:ext cx="12192000" cy="1462061"/>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cxnSp>
        <p:nvCxnSpPr>
          <p:cNvPr id="2" name="Straight Arrow Connector 1">
            <a:extLst>
              <a:ext uri="{FF2B5EF4-FFF2-40B4-BE49-F238E27FC236}">
                <a16:creationId xmlns:a16="http://schemas.microsoft.com/office/drawing/2014/main" id="{CA8FA861-006D-4A7B-D7CC-B4F1F43B83EE}"/>
              </a:ext>
              <a:ext uri="{C183D7F6-B498-43B3-948B-1728B52AA6E4}">
                <adec:decorative xmlns:adec="http://schemas.microsoft.com/office/drawing/2017/decorative" val="1"/>
              </a:ext>
            </a:extLst>
          </p:cNvPr>
          <p:cNvCxnSpPr/>
          <p:nvPr/>
        </p:nvCxnSpPr>
        <p:spPr>
          <a:xfrm flipV="1">
            <a:off x="1111424" y="2930174"/>
            <a:ext cx="5720427" cy="2665"/>
          </a:xfrm>
          <a:prstGeom prst="straightConnector1">
            <a:avLst/>
          </a:prstGeom>
          <a:ln w="57150">
            <a:solidFill>
              <a:srgbClr val="145ACC"/>
            </a:solidFill>
            <a:prstDash val="sysDot"/>
            <a:headEnd type="none"/>
            <a:tailEnd type="triangle"/>
          </a:ln>
          <a:effectLst>
            <a:outerShdw blurRad="63500" dist="2540000" dir="6660000">
              <a:srgbClr val="FFFFFF"/>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BADC11A-3356-3643-A901-8BB7310AD81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589225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381BF-AEF0-2F87-AB6F-EA64EC34392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59D5413-A05E-E58E-0CE7-23680142A9E6}"/>
              </a:ext>
            </a:extLst>
          </p:cNvPr>
          <p:cNvSpPr txBox="1"/>
          <p:nvPr/>
        </p:nvSpPr>
        <p:spPr>
          <a:xfrm>
            <a:off x="747090" y="509186"/>
            <a:ext cx="4914801"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solidFill>
                  <a:srgbClr val="001F5D"/>
                </a:solidFill>
                <a:latin typeface="Gill Sans MT" panose="020B0502020104020203" pitchFamily="34" charset="77"/>
              </a:rPr>
              <a:t>Lake Superior Zoo’s cross department team (from leadership, guest experience, animal care, education, and marketing) designed a new empathy-centered play zone, including evaluation measures…</a:t>
            </a:r>
          </a:p>
        </p:txBody>
      </p:sp>
      <p:pic>
        <p:nvPicPr>
          <p:cNvPr id="7" name="Picture 6" descr="Outdoor zoo play area featuring animal-shaped climbing structures, circular swings, and educational signs.">
            <a:extLst>
              <a:ext uri="{FF2B5EF4-FFF2-40B4-BE49-F238E27FC236}">
                <a16:creationId xmlns:a16="http://schemas.microsoft.com/office/drawing/2014/main" id="{5D3374E2-A36A-1288-8089-ECCCC7B2E2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7818" y="-1499801"/>
            <a:ext cx="6284181" cy="4532923"/>
          </a:xfrm>
          <a:prstGeom prst="rect">
            <a:avLst/>
          </a:prstGeom>
        </p:spPr>
      </p:pic>
      <p:pic>
        <p:nvPicPr>
          <p:cNvPr id="10" name="Picture 9">
            <a:extLst>
              <a:ext uri="{FF2B5EF4-FFF2-40B4-BE49-F238E27FC236}">
                <a16:creationId xmlns:a16="http://schemas.microsoft.com/office/drawing/2014/main" id="{21B53FF5-A878-5F7C-1341-1DC70EE1AF4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31956" b="-31956"/>
          <a:stretch>
            <a:fillRect/>
          </a:stretch>
        </p:blipFill>
        <p:spPr>
          <a:xfrm>
            <a:off x="5907819" y="2950726"/>
            <a:ext cx="6284180" cy="4547133"/>
          </a:xfrm>
          <a:prstGeom prst="rect">
            <a:avLst/>
          </a:prstGeom>
        </p:spPr>
      </p:pic>
      <p:cxnSp>
        <p:nvCxnSpPr>
          <p:cNvPr id="2" name="Straight Arrow Connector 1">
            <a:extLst>
              <a:ext uri="{FF2B5EF4-FFF2-40B4-BE49-F238E27FC236}">
                <a16:creationId xmlns:a16="http://schemas.microsoft.com/office/drawing/2014/main" id="{243B9059-D3A3-04C4-3747-8875DC08E399}"/>
              </a:ext>
              <a:ext uri="{C183D7F6-B498-43B3-948B-1728B52AA6E4}">
                <adec:decorative xmlns:adec="http://schemas.microsoft.com/office/drawing/2017/decorative" val="1"/>
              </a:ext>
            </a:extLst>
          </p:cNvPr>
          <p:cNvCxnSpPr/>
          <p:nvPr/>
        </p:nvCxnSpPr>
        <p:spPr>
          <a:xfrm flipV="1">
            <a:off x="749701" y="3199289"/>
            <a:ext cx="5720427" cy="2665"/>
          </a:xfrm>
          <a:prstGeom prst="straightConnector1">
            <a:avLst/>
          </a:prstGeom>
          <a:ln w="57150">
            <a:solidFill>
              <a:srgbClr val="145ACC"/>
            </a:solidFill>
            <a:prstDash val="sysDot"/>
            <a:headEnd type="none"/>
            <a:tailEnd type="triangle"/>
          </a:ln>
          <a:effectLst>
            <a:outerShdw blurRad="63500" dist="2540000" dir="6660000">
              <a:srgbClr val="FFFFFF"/>
            </a:outerShdw>
          </a:effectLst>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D254B60-F19C-5A83-8950-54EA07D78743}"/>
              </a:ext>
            </a:extLst>
          </p:cNvPr>
          <p:cNvSpPr txBox="1"/>
          <p:nvPr/>
        </p:nvSpPr>
        <p:spPr>
          <a:xfrm>
            <a:off x="747090" y="3777743"/>
            <a:ext cx="4914801" cy="1446550"/>
          </a:xfrm>
          <a:prstGeom prst="rect">
            <a:avLst/>
          </a:prstGeom>
          <a:noFill/>
        </p:spPr>
        <p:txBody>
          <a:bodyPr wrap="square" lIns="91440" tIns="45720" rIns="91440" bIns="45720" anchor="t">
            <a:spAutoFit/>
          </a:bodyPr>
          <a:lstStyle/>
          <a:p>
            <a:r>
              <a:rPr lang="en-US" sz="2200" b="1">
                <a:solidFill>
                  <a:srgbClr val="001F5D"/>
                </a:solidFill>
                <a:latin typeface="Gill Sans MT" panose="020B0502020104020203" pitchFamily="34" charset="77"/>
                <a:ea typeface="Calibri"/>
                <a:cs typeface="Calibri"/>
              </a:rPr>
              <a:t>…allowing </a:t>
            </a:r>
            <a:r>
              <a:rPr lang="en-US" sz="2200" b="1">
                <a:solidFill>
                  <a:srgbClr val="001F5D"/>
                </a:solidFill>
                <a:latin typeface="Gill Sans MT" panose="020B0502020104020203" pitchFamily="34" charset="77"/>
              </a:rPr>
              <a:t>staff across the organization to gain new knowledge and skills in exhibit design and empathy-centered engagement. </a:t>
            </a:r>
          </a:p>
        </p:txBody>
      </p:sp>
      <p:pic>
        <p:nvPicPr>
          <p:cNvPr id="3" name="Picture 2">
            <a:extLst>
              <a:ext uri="{FF2B5EF4-FFF2-40B4-BE49-F238E27FC236}">
                <a16:creationId xmlns:a16="http://schemas.microsoft.com/office/drawing/2014/main" id="{933129C7-4726-86AD-BC49-EA2A8B4F5F3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
        <p:nvSpPr>
          <p:cNvPr id="15" name="Rectangle 14">
            <a:extLst>
              <a:ext uri="{FF2B5EF4-FFF2-40B4-BE49-F238E27FC236}">
                <a16:creationId xmlns:a16="http://schemas.microsoft.com/office/drawing/2014/main" id="{9C7E99BB-3E9A-11EA-9465-E0336FF4855E}"/>
              </a:ext>
              <a:ext uri="{C183D7F6-B498-43B3-948B-1728B52AA6E4}">
                <adec:decorative xmlns:adec="http://schemas.microsoft.com/office/drawing/2017/decorative" val="1"/>
              </a:ext>
            </a:extLst>
          </p:cNvPr>
          <p:cNvSpPr/>
          <p:nvPr/>
        </p:nvSpPr>
        <p:spPr>
          <a:xfrm>
            <a:off x="0" y="5671961"/>
            <a:ext cx="12192000" cy="1610365"/>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3" name="Title 12">
            <a:extLst>
              <a:ext uri="{FF2B5EF4-FFF2-40B4-BE49-F238E27FC236}">
                <a16:creationId xmlns:a16="http://schemas.microsoft.com/office/drawing/2014/main" id="{0AADEC03-6060-C028-FC1A-8A1DBEA8528C}"/>
              </a:ext>
            </a:extLst>
          </p:cNvPr>
          <p:cNvSpPr>
            <a:spLocks noGrp="1"/>
          </p:cNvSpPr>
          <p:nvPr>
            <p:ph type="title" idx="4294967295"/>
          </p:nvPr>
        </p:nvSpPr>
        <p:spPr>
          <a:xfrm>
            <a:off x="6183463" y="2226919"/>
            <a:ext cx="1955800" cy="1955800"/>
          </a:xfrm>
          <a:prstGeom prst="flowChartConnector">
            <a:avLst/>
          </a:prstGeom>
          <a:solidFill>
            <a:srgbClr val="145ACC"/>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chemeClr val="lt1"/>
                </a:solidFill>
                <a:effectLst/>
                <a:uLnTx/>
                <a:uFillTx/>
                <a:latin typeface="Gill Sans MT" panose="020B0502020104020203" pitchFamily="34" charset="77"/>
                <a:ea typeface="+mn-ea"/>
                <a:cs typeface="+mn-cs"/>
              </a:rPr>
              <a:t>Mainstreaming Empathy Throughout Organizational Departments</a:t>
            </a:r>
          </a:p>
        </p:txBody>
      </p:sp>
    </p:spTree>
    <p:extLst>
      <p:ext uri="{BB962C8B-B14F-4D97-AF65-F5344CB8AC3E}">
        <p14:creationId xmlns:p14="http://schemas.microsoft.com/office/powerpoint/2010/main" val="2587855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FCE7-3F75-8FFD-FD8B-79081F5C77AD}"/>
            </a:ext>
          </a:extLst>
        </p:cNvPr>
        <p:cNvGrpSpPr/>
        <p:nvPr/>
      </p:nvGrpSpPr>
      <p:grpSpPr>
        <a:xfrm>
          <a:off x="0" y="0"/>
          <a:ext cx="0" cy="0"/>
          <a:chOff x="0" y="0"/>
          <a:chExt cx="0" cy="0"/>
        </a:xfrm>
      </p:grpSpPr>
      <p:pic>
        <p:nvPicPr>
          <p:cNvPr id="4" name="Picture 3" descr="A zoo educator speaks with a family at an educational table.">
            <a:extLst>
              <a:ext uri="{FF2B5EF4-FFF2-40B4-BE49-F238E27FC236}">
                <a16:creationId xmlns:a16="http://schemas.microsoft.com/office/drawing/2014/main" id="{44169941-A28F-E5E0-3AAD-DE2EA0045578}"/>
              </a:ext>
            </a:extLst>
          </p:cNvPr>
          <p:cNvPicPr>
            <a:picLocks noChangeAspect="1"/>
          </p:cNvPicPr>
          <p:nvPr/>
        </p:nvPicPr>
        <p:blipFill>
          <a:blip r:embed="rId3">
            <a:extLst>
              <a:ext uri="{28A0092B-C50C-407E-A947-70E740481C1C}">
                <a14:useLocalDpi xmlns:a14="http://schemas.microsoft.com/office/drawing/2010/main" val="0"/>
              </a:ext>
            </a:extLst>
          </a:blip>
          <a:srcRect l="23473" t="929" r="7599" b="-929"/>
          <a:stretch>
            <a:fillRect/>
          </a:stretch>
        </p:blipFill>
        <p:spPr>
          <a:xfrm>
            <a:off x="5771588" y="-740871"/>
            <a:ext cx="6873239" cy="6638783"/>
          </a:xfrm>
          <a:prstGeom prst="rect">
            <a:avLst/>
          </a:prstGeom>
        </p:spPr>
      </p:pic>
      <p:sp>
        <p:nvSpPr>
          <p:cNvPr id="5" name="TextBox 4">
            <a:extLst>
              <a:ext uri="{FF2B5EF4-FFF2-40B4-BE49-F238E27FC236}">
                <a16:creationId xmlns:a16="http://schemas.microsoft.com/office/drawing/2014/main" id="{0A75863E-D1CA-9918-BDDC-C9CD179B970A}"/>
              </a:ext>
            </a:extLst>
          </p:cNvPr>
          <p:cNvSpPr txBox="1"/>
          <p:nvPr/>
        </p:nvSpPr>
        <p:spPr>
          <a:xfrm>
            <a:off x="953824" y="465599"/>
            <a:ext cx="4817764"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solidFill>
                  <a:srgbClr val="001F5D"/>
                </a:solidFill>
                <a:latin typeface="Gill Sans MT" panose="020B0502020104020203" pitchFamily="34" charset="77"/>
              </a:rPr>
              <a:t>Minnesota Zoo paired existing animal biofacts with </a:t>
            </a:r>
          </a:p>
          <a:p>
            <a:r>
              <a:rPr lang="en-US" sz="2200" b="1">
                <a:solidFill>
                  <a:srgbClr val="001F5D"/>
                </a:solidFill>
                <a:latin typeface="Gill Sans MT" panose="020B0502020104020203" pitchFamily="34" charset="77"/>
              </a:rPr>
              <a:t>real wildlife trafficking and responsible tourism scenarios…</a:t>
            </a:r>
          </a:p>
        </p:txBody>
      </p:sp>
      <p:sp>
        <p:nvSpPr>
          <p:cNvPr id="8" name="TextBox 7">
            <a:extLst>
              <a:ext uri="{FF2B5EF4-FFF2-40B4-BE49-F238E27FC236}">
                <a16:creationId xmlns:a16="http://schemas.microsoft.com/office/drawing/2014/main" id="{88C4A58B-55F5-EC46-CA4D-F99704723380}"/>
              </a:ext>
            </a:extLst>
          </p:cNvPr>
          <p:cNvSpPr txBox="1"/>
          <p:nvPr/>
        </p:nvSpPr>
        <p:spPr>
          <a:xfrm>
            <a:off x="953824" y="2809768"/>
            <a:ext cx="4817764" cy="2462213"/>
          </a:xfrm>
          <a:prstGeom prst="rect">
            <a:avLst/>
          </a:prstGeom>
          <a:noFill/>
        </p:spPr>
        <p:txBody>
          <a:bodyPr wrap="square" lIns="91440" tIns="45720" rIns="91440" bIns="45720" anchor="t">
            <a:spAutoFit/>
          </a:bodyPr>
          <a:lstStyle/>
          <a:p>
            <a:r>
              <a:rPr lang="en-US" sz="2200" b="1">
                <a:solidFill>
                  <a:srgbClr val="001F5D"/>
                </a:solidFill>
                <a:latin typeface="Gill Sans MT" panose="020B0502020104020203" pitchFamily="34" charset="77"/>
              </a:rPr>
              <a:t>…enabling guests to identify, practice, and improve making decisions related to conservation while learning about wildlife, making information about both animals and conservation “stickier.”</a:t>
            </a:r>
          </a:p>
        </p:txBody>
      </p:sp>
      <p:sp>
        <p:nvSpPr>
          <p:cNvPr id="13" name="Title 12">
            <a:extLst>
              <a:ext uri="{FF2B5EF4-FFF2-40B4-BE49-F238E27FC236}">
                <a16:creationId xmlns:a16="http://schemas.microsoft.com/office/drawing/2014/main" id="{BF9C80C1-705D-B5AC-608C-415049457CA0}"/>
              </a:ext>
            </a:extLst>
          </p:cNvPr>
          <p:cNvSpPr>
            <a:spLocks noGrp="1"/>
          </p:cNvSpPr>
          <p:nvPr>
            <p:ph type="title" idx="4294967295"/>
          </p:nvPr>
        </p:nvSpPr>
        <p:spPr>
          <a:xfrm>
            <a:off x="6331036" y="1423628"/>
            <a:ext cx="2192421" cy="1955800"/>
          </a:xfrm>
          <a:prstGeom prst="flowChartConnector">
            <a:avLst/>
          </a:prstGeom>
          <a:solidFill>
            <a:srgbClr val="145ACC"/>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lt1"/>
                </a:solidFill>
                <a:effectLst/>
                <a:uLnTx/>
                <a:uFillTx/>
                <a:latin typeface="Gill Sans MT" panose="020B0502020104020203" pitchFamily="34" charset="77"/>
                <a:ea typeface="+mn-ea"/>
                <a:cs typeface="+mn-cs"/>
              </a:rPr>
              <a:t>Stimulating Guests’ Conservation Actions</a:t>
            </a:r>
          </a:p>
        </p:txBody>
      </p:sp>
      <p:sp>
        <p:nvSpPr>
          <p:cNvPr id="15" name="Rectangle 14">
            <a:extLst>
              <a:ext uri="{FF2B5EF4-FFF2-40B4-BE49-F238E27FC236}">
                <a16:creationId xmlns:a16="http://schemas.microsoft.com/office/drawing/2014/main" id="{0191F9C2-E1A6-0ED1-C3E8-AB01D7FAA490}"/>
              </a:ext>
              <a:ext uri="{C183D7F6-B498-43B3-948B-1728B52AA6E4}">
                <adec:decorative xmlns:adec="http://schemas.microsoft.com/office/drawing/2017/decorative" val="1"/>
              </a:ext>
            </a:extLst>
          </p:cNvPr>
          <p:cNvSpPr/>
          <p:nvPr/>
        </p:nvSpPr>
        <p:spPr>
          <a:xfrm>
            <a:off x="0" y="5671961"/>
            <a:ext cx="12192000" cy="1728495"/>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cxnSp>
        <p:nvCxnSpPr>
          <p:cNvPr id="2" name="Straight Arrow Connector 1">
            <a:extLst>
              <a:ext uri="{FF2B5EF4-FFF2-40B4-BE49-F238E27FC236}">
                <a16:creationId xmlns:a16="http://schemas.microsoft.com/office/drawing/2014/main" id="{775D169A-5B85-C2C3-FCCE-CE331B145C61}"/>
              </a:ext>
              <a:ext uri="{C183D7F6-B498-43B3-948B-1728B52AA6E4}">
                <adec:decorative xmlns:adec="http://schemas.microsoft.com/office/drawing/2017/decorative" val="1"/>
              </a:ext>
            </a:extLst>
          </p:cNvPr>
          <p:cNvCxnSpPr/>
          <p:nvPr/>
        </p:nvCxnSpPr>
        <p:spPr>
          <a:xfrm flipV="1">
            <a:off x="1108720" y="2400195"/>
            <a:ext cx="5720427" cy="2665"/>
          </a:xfrm>
          <a:prstGeom prst="straightConnector1">
            <a:avLst/>
          </a:prstGeom>
          <a:ln w="57150">
            <a:solidFill>
              <a:srgbClr val="145ACC"/>
            </a:solidFill>
            <a:prstDash val="sysDot"/>
            <a:headEnd type="none"/>
            <a:tailEnd type="triangle"/>
          </a:ln>
          <a:effectLst>
            <a:outerShdw blurRad="63500" dist="2540000" dir="6660000">
              <a:srgbClr val="FFFFFF"/>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2C5EC43-76E8-1443-D6A5-45F905A8CAD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358504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11148-B80B-B012-BB33-D86015E5B168}"/>
            </a:ext>
          </a:extLst>
        </p:cNvPr>
        <p:cNvGrpSpPr/>
        <p:nvPr/>
      </p:nvGrpSpPr>
      <p:grpSpPr>
        <a:xfrm>
          <a:off x="0" y="0"/>
          <a:ext cx="0" cy="0"/>
          <a:chOff x="0" y="0"/>
          <a:chExt cx="0" cy="0"/>
        </a:xfrm>
      </p:grpSpPr>
      <p:pic>
        <p:nvPicPr>
          <p:cNvPr id="11" name="Picture 10" descr="A Racine Zoo sign featuring a green snake invites visitors to participate in an animal behavior research survey.">
            <a:extLst>
              <a:ext uri="{FF2B5EF4-FFF2-40B4-BE49-F238E27FC236}">
                <a16:creationId xmlns:a16="http://schemas.microsoft.com/office/drawing/2014/main" id="{351B2796-7EB1-551B-E6CD-A16FF1E89293}"/>
              </a:ext>
            </a:extLst>
          </p:cNvPr>
          <p:cNvPicPr>
            <a:picLocks noChangeAspect="1"/>
          </p:cNvPicPr>
          <p:nvPr/>
        </p:nvPicPr>
        <p:blipFill>
          <a:blip r:embed="rId3">
            <a:extLst>
              <a:ext uri="{28A0092B-C50C-407E-A947-70E740481C1C}">
                <a14:useLocalDpi xmlns:a14="http://schemas.microsoft.com/office/drawing/2010/main" val="0"/>
              </a:ext>
            </a:extLst>
          </a:blip>
          <a:srcRect t="11334" b="4292"/>
          <a:stretch>
            <a:fillRect/>
          </a:stretch>
        </p:blipFill>
        <p:spPr>
          <a:xfrm>
            <a:off x="6096000" y="-164312"/>
            <a:ext cx="6256366" cy="7038412"/>
          </a:xfrm>
          <a:prstGeom prst="rect">
            <a:avLst/>
          </a:prstGeom>
        </p:spPr>
      </p:pic>
      <p:sp>
        <p:nvSpPr>
          <p:cNvPr id="5" name="TextBox 4">
            <a:extLst>
              <a:ext uri="{FF2B5EF4-FFF2-40B4-BE49-F238E27FC236}">
                <a16:creationId xmlns:a16="http://schemas.microsoft.com/office/drawing/2014/main" id="{B26B9F9E-4FEA-4288-A05C-0A50DF5663C6}"/>
              </a:ext>
            </a:extLst>
          </p:cNvPr>
          <p:cNvSpPr txBox="1"/>
          <p:nvPr/>
        </p:nvSpPr>
        <p:spPr>
          <a:xfrm>
            <a:off x="749701" y="966245"/>
            <a:ext cx="481776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1F5D"/>
                </a:solidFill>
                <a:latin typeface="Gill Sans MT" panose="020B0502020104020203" pitchFamily="34" charset="77"/>
              </a:rPr>
              <a:t>Racine Zoo used habitat signage to enlist guests in making </a:t>
            </a:r>
            <a:br>
              <a:rPr lang="en-US" sz="2400" b="1">
                <a:solidFill>
                  <a:srgbClr val="001F5D"/>
                </a:solidFill>
                <a:latin typeface="Gill Sans MT" panose="020B0502020104020203" pitchFamily="34" charset="77"/>
              </a:rPr>
            </a:br>
            <a:r>
              <a:rPr lang="en-US" sz="2400" b="1">
                <a:solidFill>
                  <a:srgbClr val="001F5D"/>
                </a:solidFill>
                <a:latin typeface="Gill Sans MT" panose="020B0502020104020203" pitchFamily="34" charset="77"/>
              </a:rPr>
              <a:t>time-based observations about individual animal behaviors…</a:t>
            </a:r>
          </a:p>
        </p:txBody>
      </p:sp>
      <p:sp>
        <p:nvSpPr>
          <p:cNvPr id="8" name="TextBox 7">
            <a:extLst>
              <a:ext uri="{FF2B5EF4-FFF2-40B4-BE49-F238E27FC236}">
                <a16:creationId xmlns:a16="http://schemas.microsoft.com/office/drawing/2014/main" id="{264806F8-77DE-263B-DF66-887F4923E5C0}"/>
              </a:ext>
            </a:extLst>
          </p:cNvPr>
          <p:cNvSpPr txBox="1"/>
          <p:nvPr/>
        </p:nvSpPr>
        <p:spPr>
          <a:xfrm>
            <a:off x="749701" y="3327108"/>
            <a:ext cx="4817764" cy="1938992"/>
          </a:xfrm>
          <a:prstGeom prst="rect">
            <a:avLst/>
          </a:prstGeom>
          <a:noFill/>
        </p:spPr>
        <p:txBody>
          <a:bodyPr wrap="square" lIns="91440" tIns="45720" rIns="91440" bIns="45720" anchor="t">
            <a:spAutoFit/>
          </a:bodyPr>
          <a:lstStyle/>
          <a:p>
            <a:r>
              <a:rPr lang="en-US" sz="2400" b="1">
                <a:solidFill>
                  <a:srgbClr val="001F5D"/>
                </a:solidFill>
                <a:latin typeface="Gill Sans MT" panose="020B0502020104020203" pitchFamily="34" charset="77"/>
                <a:ea typeface="+mn-lt"/>
                <a:cs typeface="+mn-lt"/>
              </a:rPr>
              <a:t>…enabling the animal care team to extend their data-gathering capabilities without adding staff hours, and reframing guests as partners in animal care.</a:t>
            </a:r>
            <a:endParaRPr lang="en-US" sz="1600" b="1">
              <a:solidFill>
                <a:srgbClr val="001F5D"/>
              </a:solidFill>
              <a:latin typeface="Gill Sans MT" panose="020B0502020104020203" pitchFamily="34" charset="77"/>
            </a:endParaRPr>
          </a:p>
        </p:txBody>
      </p:sp>
      <p:sp>
        <p:nvSpPr>
          <p:cNvPr id="13" name="Title 12">
            <a:extLst>
              <a:ext uri="{FF2B5EF4-FFF2-40B4-BE49-F238E27FC236}">
                <a16:creationId xmlns:a16="http://schemas.microsoft.com/office/drawing/2014/main" id="{E7EFA6EC-C63E-6B6F-5C78-51CF8B7F2FFF}"/>
              </a:ext>
            </a:extLst>
          </p:cNvPr>
          <p:cNvSpPr>
            <a:spLocks noGrp="1"/>
          </p:cNvSpPr>
          <p:nvPr>
            <p:ph type="title" idx="4294967295"/>
          </p:nvPr>
        </p:nvSpPr>
        <p:spPr>
          <a:xfrm>
            <a:off x="6333740" y="1953132"/>
            <a:ext cx="2192421" cy="1955800"/>
          </a:xfrm>
          <a:prstGeom prst="flowChartConnector">
            <a:avLst/>
          </a:prstGeom>
          <a:solidFill>
            <a:srgbClr val="145ACC"/>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lt1"/>
                </a:solidFill>
                <a:effectLst/>
                <a:uLnTx/>
                <a:uFillTx/>
                <a:latin typeface="Gill Sans MT" panose="020B0502020104020203" pitchFamily="34" charset="77"/>
                <a:ea typeface="+mn-ea"/>
                <a:cs typeface="+mn-cs"/>
              </a:rPr>
              <a:t>Supporting Staff Needs</a:t>
            </a:r>
          </a:p>
        </p:txBody>
      </p:sp>
      <p:sp>
        <p:nvSpPr>
          <p:cNvPr id="15" name="Rectangle 14">
            <a:extLst>
              <a:ext uri="{FF2B5EF4-FFF2-40B4-BE49-F238E27FC236}">
                <a16:creationId xmlns:a16="http://schemas.microsoft.com/office/drawing/2014/main" id="{BB5D81A6-5E21-9373-F54B-4B78B49A3EAD}"/>
              </a:ext>
              <a:ext uri="{C183D7F6-B498-43B3-948B-1728B52AA6E4}">
                <adec:decorative xmlns:adec="http://schemas.microsoft.com/office/drawing/2017/decorative" val="1"/>
              </a:ext>
            </a:extLst>
          </p:cNvPr>
          <p:cNvSpPr/>
          <p:nvPr/>
        </p:nvSpPr>
        <p:spPr>
          <a:xfrm>
            <a:off x="0" y="5671961"/>
            <a:ext cx="12192000" cy="156699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cxnSp>
        <p:nvCxnSpPr>
          <p:cNvPr id="2" name="Straight Arrow Connector 1">
            <a:extLst>
              <a:ext uri="{FF2B5EF4-FFF2-40B4-BE49-F238E27FC236}">
                <a16:creationId xmlns:a16="http://schemas.microsoft.com/office/drawing/2014/main" id="{25067E63-139E-1081-6E4E-C7A088C2D1FE}"/>
              </a:ext>
              <a:ext uri="{C183D7F6-B498-43B3-948B-1728B52AA6E4}">
                <adec:decorative xmlns:adec="http://schemas.microsoft.com/office/drawing/2017/decorative" val="1"/>
              </a:ext>
            </a:extLst>
          </p:cNvPr>
          <p:cNvCxnSpPr/>
          <p:nvPr/>
        </p:nvCxnSpPr>
        <p:spPr>
          <a:xfrm flipV="1">
            <a:off x="854249" y="2939101"/>
            <a:ext cx="5720427" cy="2665"/>
          </a:xfrm>
          <a:prstGeom prst="straightConnector1">
            <a:avLst/>
          </a:prstGeom>
          <a:ln w="57150">
            <a:solidFill>
              <a:srgbClr val="145ACC"/>
            </a:solidFill>
            <a:prstDash val="sysDot"/>
            <a:headEnd type="none"/>
            <a:tailEnd type="triangle"/>
          </a:ln>
          <a:effectLst>
            <a:outerShdw blurRad="63500" dist="2540000" dir="6660000">
              <a:srgbClr val="FFFFFF"/>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51E5D19-7FA8-8B75-FE37-90CB4414937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756864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D5E5CA9-22E0-00BB-AD1D-15B51D10A885}"/>
              </a:ext>
            </a:extLst>
          </p:cNvPr>
          <p:cNvSpPr txBox="1">
            <a:spLocks noGrp="1"/>
          </p:cNvSpPr>
          <p:nvPr>
            <p:ph type="title" idx="4294967295"/>
          </p:nvPr>
        </p:nvSpPr>
        <p:spPr>
          <a:xfrm>
            <a:off x="4298813" y="542193"/>
            <a:ext cx="7031796"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We’re influencing work throughout the zoo and aquarium field</a:t>
            </a:r>
          </a:p>
        </p:txBody>
      </p:sp>
      <p:sp>
        <p:nvSpPr>
          <p:cNvPr id="8" name="Rectangle 7">
            <a:extLst>
              <a:ext uri="{FF2B5EF4-FFF2-40B4-BE49-F238E27FC236}">
                <a16:creationId xmlns:a16="http://schemas.microsoft.com/office/drawing/2014/main" id="{F228804C-E162-6DE3-E1C8-0710C7F911F0}"/>
              </a:ext>
              <a:ext uri="{C183D7F6-B498-43B3-948B-1728B52AA6E4}">
                <adec:decorative xmlns:adec="http://schemas.microsoft.com/office/drawing/2017/decorative" val="1"/>
              </a:ext>
            </a:extLst>
          </p:cNvPr>
          <p:cNvSpPr/>
          <p:nvPr/>
        </p:nvSpPr>
        <p:spPr>
          <a:xfrm>
            <a:off x="-1" y="0"/>
            <a:ext cx="12192000" cy="1951892"/>
          </a:xfrm>
          <a:prstGeom prst="rect">
            <a:avLst/>
          </a:prstGeom>
          <a:solidFill>
            <a:srgbClr val="00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5" name="TextBox 4">
            <a:extLst>
              <a:ext uri="{FF2B5EF4-FFF2-40B4-BE49-F238E27FC236}">
                <a16:creationId xmlns:a16="http://schemas.microsoft.com/office/drawing/2014/main" id="{6BAEA979-1778-F898-9476-0C621669816A}"/>
              </a:ext>
            </a:extLst>
          </p:cNvPr>
          <p:cNvSpPr txBox="1"/>
          <p:nvPr/>
        </p:nvSpPr>
        <p:spPr>
          <a:xfrm>
            <a:off x="4298813" y="2073550"/>
            <a:ext cx="766893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001F5D"/>
                </a:solidFill>
                <a:latin typeface="Gill Sans MT" panose="020B0502020104020203" pitchFamily="34" charset="77"/>
              </a:rPr>
              <a:t>Sparking conversation in AZA channels about how science-based critical anthropomorphism can help guests begin to empathize with animals in our care. </a:t>
            </a:r>
            <a:endParaRPr lang="en-US" sz="2000">
              <a:solidFill>
                <a:srgbClr val="001F5D"/>
              </a:solidFill>
              <a:effectLst/>
              <a:latin typeface="Gill Sans MT" panose="020B0502020104020203" pitchFamily="34" charset="77"/>
            </a:endParaRPr>
          </a:p>
        </p:txBody>
      </p:sp>
      <p:sp>
        <p:nvSpPr>
          <p:cNvPr id="10" name="TextBox 9">
            <a:extLst>
              <a:ext uri="{FF2B5EF4-FFF2-40B4-BE49-F238E27FC236}">
                <a16:creationId xmlns:a16="http://schemas.microsoft.com/office/drawing/2014/main" id="{945125BA-AC88-DEDA-21CE-3D078F28AC07}"/>
              </a:ext>
            </a:extLst>
          </p:cNvPr>
          <p:cNvSpPr txBox="1"/>
          <p:nvPr/>
        </p:nvSpPr>
        <p:spPr>
          <a:xfrm>
            <a:off x="4298813" y="3210872"/>
            <a:ext cx="718066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001F5D"/>
                </a:solidFill>
                <a:effectLst/>
                <a:latin typeface="Gill Sans MT" panose="020B0502020104020203" pitchFamily="34" charset="77"/>
              </a:rPr>
              <a:t>Convening panel discussions with peers about professionals’ </a:t>
            </a:r>
            <a:br>
              <a:rPr lang="en-US" sz="2000">
                <a:solidFill>
                  <a:srgbClr val="001F5D"/>
                </a:solidFill>
                <a:effectLst/>
                <a:latin typeface="Gill Sans MT" panose="020B0502020104020203" pitchFamily="34" charset="77"/>
              </a:rPr>
            </a:br>
            <a:r>
              <a:rPr lang="en-US" sz="2000">
                <a:solidFill>
                  <a:srgbClr val="001F5D"/>
                </a:solidFill>
                <a:effectLst/>
                <a:latin typeface="Gill Sans MT" panose="020B0502020104020203" pitchFamily="34" charset="77"/>
              </a:rPr>
              <a:t>real-world experiences with fostering empathy towards </a:t>
            </a:r>
            <a:br>
              <a:rPr lang="en-US" sz="2000">
                <a:solidFill>
                  <a:srgbClr val="001F5D"/>
                </a:solidFill>
                <a:effectLst/>
                <a:latin typeface="Gill Sans MT" panose="020B0502020104020203" pitchFamily="34" charset="77"/>
              </a:rPr>
            </a:br>
            <a:r>
              <a:rPr lang="en-US" sz="2000">
                <a:solidFill>
                  <a:srgbClr val="001F5D"/>
                </a:solidFill>
                <a:effectLst/>
                <a:latin typeface="Gill Sans MT" panose="020B0502020104020203" pitchFamily="34" charset="77"/>
              </a:rPr>
              <a:t>“less charismatic” species</a:t>
            </a:r>
            <a:r>
              <a:rPr lang="en-US" sz="2000">
                <a:solidFill>
                  <a:srgbClr val="001F5D"/>
                </a:solidFill>
                <a:latin typeface="Gill Sans MT" panose="020B0502020104020203" pitchFamily="34" charset="77"/>
              </a:rPr>
              <a:t> – plus a literature review</a:t>
            </a:r>
            <a:r>
              <a:rPr lang="en-US" sz="2000">
                <a:solidFill>
                  <a:srgbClr val="001F5D"/>
                </a:solidFill>
                <a:effectLst/>
                <a:latin typeface="Gill Sans MT" panose="020B0502020104020203" pitchFamily="34" charset="77"/>
              </a:rPr>
              <a:t>.</a:t>
            </a:r>
          </a:p>
        </p:txBody>
      </p:sp>
      <p:sp>
        <p:nvSpPr>
          <p:cNvPr id="4" name="TextBox 3">
            <a:extLst>
              <a:ext uri="{FF2B5EF4-FFF2-40B4-BE49-F238E27FC236}">
                <a16:creationId xmlns:a16="http://schemas.microsoft.com/office/drawing/2014/main" id="{ABD166FF-D9CB-D719-CEEF-C9BC48B1F496}"/>
              </a:ext>
            </a:extLst>
          </p:cNvPr>
          <p:cNvSpPr txBox="1"/>
          <p:nvPr/>
        </p:nvSpPr>
        <p:spPr>
          <a:xfrm>
            <a:off x="4298813" y="4477926"/>
            <a:ext cx="718066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001F5D"/>
                </a:solidFill>
                <a:effectLst/>
                <a:latin typeface="Gill Sans MT" panose="020B0502020104020203" pitchFamily="34" charset="77"/>
              </a:rPr>
              <a:t>Undertaking research studies </a:t>
            </a:r>
            <a:r>
              <a:rPr lang="en-US" sz="2000">
                <a:solidFill>
                  <a:srgbClr val="001F5D"/>
                </a:solidFill>
                <a:latin typeface="Gill Sans MT" panose="020B0502020104020203" pitchFamily="34" charset="77"/>
              </a:rPr>
              <a:t>and a scholarly article </a:t>
            </a:r>
            <a:r>
              <a:rPr lang="en-US" sz="2000">
                <a:solidFill>
                  <a:srgbClr val="001F5D"/>
                </a:solidFill>
                <a:effectLst/>
                <a:latin typeface="Gill Sans MT" panose="020B0502020104020203" pitchFamily="34" charset="77"/>
              </a:rPr>
              <a:t>about how word choice in interpretation programs can foster more constructive reactions.</a:t>
            </a:r>
          </a:p>
        </p:txBody>
      </p:sp>
      <p:pic>
        <p:nvPicPr>
          <p:cNvPr id="3" name="Picture 2" descr="Four panelists participate in a discussion titled &quot;Building Empathy for Amphibians&quot; at an Advancing Conservation Through Empathy for Wildlife event.">
            <a:extLst>
              <a:ext uri="{FF2B5EF4-FFF2-40B4-BE49-F238E27FC236}">
                <a16:creationId xmlns:a16="http://schemas.microsoft.com/office/drawing/2014/main" id="{AD1C82E6-0D81-9BF8-6705-A255DDC6D7A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90362"/>
            <a:ext cx="3886200" cy="5181600"/>
          </a:xfrm>
          <a:prstGeom prst="rect">
            <a:avLst/>
          </a:prstGeom>
        </p:spPr>
      </p:pic>
      <p:sp>
        <p:nvSpPr>
          <p:cNvPr id="2" name="Rectangle 1">
            <a:extLst>
              <a:ext uri="{FF2B5EF4-FFF2-40B4-BE49-F238E27FC236}">
                <a16:creationId xmlns:a16="http://schemas.microsoft.com/office/drawing/2014/main" id="{156ABF88-5A99-1989-C193-E6FE6371A0FE}"/>
              </a:ext>
              <a:ext uri="{C183D7F6-B498-43B3-948B-1728B52AA6E4}">
                <adec:decorative xmlns:adec="http://schemas.microsoft.com/office/drawing/2017/decorative" val="1"/>
              </a:ext>
            </a:extLst>
          </p:cNvPr>
          <p:cNvSpPr/>
          <p:nvPr/>
        </p:nvSpPr>
        <p:spPr>
          <a:xfrm>
            <a:off x="0" y="5671962"/>
            <a:ext cx="12192000" cy="1748746"/>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9" name="Picture 8">
            <a:extLst>
              <a:ext uri="{FF2B5EF4-FFF2-40B4-BE49-F238E27FC236}">
                <a16:creationId xmlns:a16="http://schemas.microsoft.com/office/drawing/2014/main" id="{9C76E022-328B-4DDD-8033-76631DAC4B70}"/>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3711434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486A4-8FE7-2C7F-4235-02D27E6F894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496D956-4FA3-53DB-6A97-DAC2CA4C50E5}"/>
              </a:ext>
              <a:ext uri="{C183D7F6-B498-43B3-948B-1728B52AA6E4}">
                <adec:decorative xmlns:adec="http://schemas.microsoft.com/office/drawing/2017/decorative" val="1"/>
              </a:ext>
            </a:extLst>
          </p:cNvPr>
          <p:cNvSpPr/>
          <p:nvPr/>
        </p:nvSpPr>
        <p:spPr>
          <a:xfrm>
            <a:off x="-159026" y="-119270"/>
            <a:ext cx="12351026" cy="6977270"/>
          </a:xfrm>
          <a:prstGeom prst="rect">
            <a:avLst/>
          </a:prstGeom>
          <a:solidFill>
            <a:srgbClr val="0072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77"/>
            </a:endParaRPr>
          </a:p>
        </p:txBody>
      </p:sp>
      <p:sp>
        <p:nvSpPr>
          <p:cNvPr id="3" name="Title 2">
            <a:extLst>
              <a:ext uri="{FF2B5EF4-FFF2-40B4-BE49-F238E27FC236}">
                <a16:creationId xmlns:a16="http://schemas.microsoft.com/office/drawing/2014/main" id="{1EA29B56-4207-3717-D7CF-780ABA376415}"/>
              </a:ext>
            </a:extLst>
          </p:cNvPr>
          <p:cNvSpPr txBox="1">
            <a:spLocks noGrp="1"/>
          </p:cNvSpPr>
          <p:nvPr>
            <p:ph type="title" idx="4294967295"/>
          </p:nvPr>
        </p:nvSpPr>
        <p:spPr>
          <a:xfrm>
            <a:off x="872751" y="1160841"/>
            <a:ext cx="10446497"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How empathy for </a:t>
            </a:r>
            <a:b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br>
            <a: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wildlife works for us</a:t>
            </a:r>
          </a:p>
        </p:txBody>
      </p:sp>
      <p:pic>
        <p:nvPicPr>
          <p:cNvPr id="6" name="Picture 5" descr="Advancing conservation through empathy for wildlife logo">
            <a:extLst>
              <a:ext uri="{FF2B5EF4-FFF2-40B4-BE49-F238E27FC236}">
                <a16:creationId xmlns:a16="http://schemas.microsoft.com/office/drawing/2014/main" id="{1B38302E-37F8-8D37-57E6-766604D193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7823" y="3791760"/>
            <a:ext cx="3857328" cy="2688554"/>
          </a:xfrm>
          <a:prstGeom prst="rect">
            <a:avLst/>
          </a:prstGeom>
        </p:spPr>
      </p:pic>
    </p:spTree>
    <p:extLst>
      <p:ext uri="{BB962C8B-B14F-4D97-AF65-F5344CB8AC3E}">
        <p14:creationId xmlns:p14="http://schemas.microsoft.com/office/powerpoint/2010/main" val="1877608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1D93C-1BBD-FF50-B576-ED15A7538D1E}"/>
            </a:ext>
          </a:extLst>
        </p:cNvPr>
        <p:cNvGrpSpPr/>
        <p:nvPr/>
      </p:nvGrpSpPr>
      <p:grpSpPr>
        <a:xfrm>
          <a:off x="0" y="0"/>
          <a:ext cx="0" cy="0"/>
          <a:chOff x="0" y="0"/>
          <a:chExt cx="0" cy="0"/>
        </a:xfrm>
      </p:grpSpPr>
      <p:pic>
        <p:nvPicPr>
          <p:cNvPr id="3" name="Picture 2" descr="A child wearing a cow-print hat looks through an underwater viewing window at a hippopotamus swimming close to the glass.">
            <a:extLst>
              <a:ext uri="{FF2B5EF4-FFF2-40B4-BE49-F238E27FC236}">
                <a16:creationId xmlns:a16="http://schemas.microsoft.com/office/drawing/2014/main" id="{27BDCFC1-385A-F079-E19F-2C3C57C60B81}"/>
              </a:ext>
            </a:extLst>
          </p:cNvPr>
          <p:cNvPicPr>
            <a:picLocks noChangeAspect="1"/>
          </p:cNvPicPr>
          <p:nvPr/>
        </p:nvPicPr>
        <p:blipFill>
          <a:blip r:embed="rId3">
            <a:extLst>
              <a:ext uri="{28A0092B-C50C-407E-A947-70E740481C1C}">
                <a14:useLocalDpi xmlns:a14="http://schemas.microsoft.com/office/drawing/2010/main" val="0"/>
              </a:ext>
            </a:extLst>
          </a:blip>
          <a:srcRect t="27126" b="27126"/>
          <a:stretch/>
        </p:blipFill>
        <p:spPr>
          <a:xfrm>
            <a:off x="4343400" y="3277729"/>
            <a:ext cx="7865541" cy="2398925"/>
          </a:xfrm>
          <a:prstGeom prst="rect">
            <a:avLst/>
          </a:prstGeom>
        </p:spPr>
      </p:pic>
      <p:sp>
        <p:nvSpPr>
          <p:cNvPr id="6" name="Rectangle 5">
            <a:extLst>
              <a:ext uri="{FF2B5EF4-FFF2-40B4-BE49-F238E27FC236}">
                <a16:creationId xmlns:a16="http://schemas.microsoft.com/office/drawing/2014/main" id="{B9DBFD11-EA94-B196-7FBF-54833C6F38DD}"/>
              </a:ext>
              <a:ext uri="{C183D7F6-B498-43B3-948B-1728B52AA6E4}">
                <adec:decorative xmlns:adec="http://schemas.microsoft.com/office/drawing/2017/decorative" val="1"/>
              </a:ext>
            </a:extLst>
          </p:cNvPr>
          <p:cNvSpPr/>
          <p:nvPr/>
        </p:nvSpPr>
        <p:spPr>
          <a:xfrm>
            <a:off x="0" y="0"/>
            <a:ext cx="4470400" cy="5671962"/>
          </a:xfrm>
          <a:prstGeom prst="rect">
            <a:avLst/>
          </a:prstGeom>
          <a:solidFill>
            <a:srgbClr val="007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7" name="TextBox 6">
            <a:extLst>
              <a:ext uri="{FF2B5EF4-FFF2-40B4-BE49-F238E27FC236}">
                <a16:creationId xmlns:a16="http://schemas.microsoft.com/office/drawing/2014/main" id="{DD86FBB5-0605-104C-DC8A-4A30BBC3932C}"/>
              </a:ext>
            </a:extLst>
          </p:cNvPr>
          <p:cNvSpPr txBox="1"/>
          <p:nvPr/>
        </p:nvSpPr>
        <p:spPr>
          <a:xfrm>
            <a:off x="4713841" y="-211007"/>
            <a:ext cx="7124658" cy="304698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01F5D"/>
              </a:solidFill>
              <a:effectLst/>
              <a:uLnTx/>
              <a:uFillTx/>
              <a:latin typeface="Gill Sans MT" panose="020B0502020104020203" pitchFamily="34" charset="77"/>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1F5D"/>
                </a:solidFill>
                <a:effectLst/>
                <a:uLnTx/>
                <a:uFillTx/>
                <a:latin typeface="Gill Sans MT"/>
                <a:ea typeface="+mn-ea"/>
                <a:cs typeface="+mn-cs"/>
              </a:rPr>
              <a:t>Motivate guests’</a:t>
            </a:r>
            <a:r>
              <a:rPr lang="en-US" sz="2400">
                <a:solidFill>
                  <a:srgbClr val="001F5D"/>
                </a:solidFill>
                <a:latin typeface="Gill Sans MT"/>
              </a:rPr>
              <a:t> </a:t>
            </a:r>
            <a:r>
              <a:rPr kumimoji="0" lang="en-US" sz="2400" b="0" i="0" u="none" strike="noStrike" kern="1200" cap="none" spc="0" normalizeH="0" baseline="0" noProof="0">
                <a:ln>
                  <a:noFill/>
                </a:ln>
                <a:solidFill>
                  <a:srgbClr val="001F5D"/>
                </a:solidFill>
                <a:effectLst/>
                <a:uLnTx/>
                <a:uFillTx/>
                <a:latin typeface="Gill Sans MT"/>
                <a:ea typeface="+mn-ea"/>
                <a:cs typeface="+mn-cs"/>
              </a:rPr>
              <a:t>support for restoring habitats and ecosystems in the wild</a:t>
            </a:r>
            <a:br>
              <a:rPr kumimoji="0" lang="en-US" sz="2400" b="0" i="0" u="none" strike="noStrike" kern="1200" cap="none" spc="0" normalizeH="0" baseline="0" noProof="0">
                <a:ln>
                  <a:noFill/>
                </a:ln>
                <a:solidFill>
                  <a:srgbClr val="001F5D"/>
                </a:solidFill>
                <a:effectLst/>
                <a:uLnTx/>
                <a:uFillTx/>
                <a:latin typeface="Gill Sans MT"/>
                <a:ea typeface="+mn-ea"/>
                <a:cs typeface="+mn-cs"/>
              </a:rPr>
            </a:br>
            <a:endParaRPr lang="en-US" sz="2400">
              <a:solidFill>
                <a:srgbClr val="001F5D"/>
              </a:solidFill>
              <a:latin typeface="Gill Sans MT"/>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a:solidFill>
                  <a:srgbClr val="001F5D"/>
                </a:solidFill>
                <a:latin typeface="Gill Sans MT"/>
              </a:rPr>
              <a:t>Encourage</a:t>
            </a:r>
            <a:r>
              <a:rPr kumimoji="0" lang="en-US" sz="2400" b="0" i="0" u="none" strike="noStrike" kern="1200" cap="none" spc="0" normalizeH="0" baseline="0" noProof="0">
                <a:ln>
                  <a:noFill/>
                </a:ln>
                <a:solidFill>
                  <a:srgbClr val="001F5D"/>
                </a:solidFill>
                <a:effectLst/>
                <a:uLnTx/>
                <a:uFillTx/>
                <a:latin typeface="Gill Sans MT"/>
                <a:ea typeface="+mn-ea"/>
                <a:cs typeface="+mn-cs"/>
              </a:rPr>
              <a:t> guests to take personal action like shopping mindfully, driving carefully, keeping distance from wildlife while on vacation, and becoming responsible pet owners</a:t>
            </a:r>
            <a:endParaRPr kumimoji="0" lang="en-US" sz="2000" u="none" strike="noStrike" kern="1200" cap="none" spc="0" normalizeH="0" baseline="0" noProof="0">
              <a:ln>
                <a:noFill/>
              </a:ln>
              <a:solidFill>
                <a:srgbClr val="001F5D"/>
              </a:solidFill>
              <a:effectLst/>
              <a:uLnTx/>
              <a:uFillTx/>
              <a:latin typeface="Gill Sans MT" panose="020B0502020104020203" pitchFamily="34" charset="77"/>
              <a:ea typeface="Calibri"/>
              <a:cs typeface="Calibri"/>
            </a:endParaRPr>
          </a:p>
        </p:txBody>
      </p:sp>
      <p:sp>
        <p:nvSpPr>
          <p:cNvPr id="2" name="Rectangle 1">
            <a:extLst>
              <a:ext uri="{FF2B5EF4-FFF2-40B4-BE49-F238E27FC236}">
                <a16:creationId xmlns:a16="http://schemas.microsoft.com/office/drawing/2014/main" id="{0BA68321-87CF-0E1E-99C6-037CC4C8792B}"/>
              </a:ext>
              <a:ext uri="{C183D7F6-B498-43B3-948B-1728B52AA6E4}">
                <adec:decorative xmlns:adec="http://schemas.microsoft.com/office/drawing/2017/decorative" val="1"/>
              </a:ext>
            </a:extLst>
          </p:cNvPr>
          <p:cNvSpPr/>
          <p:nvPr/>
        </p:nvSpPr>
        <p:spPr>
          <a:xfrm>
            <a:off x="0" y="5671961"/>
            <a:ext cx="12192000" cy="1755621"/>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5" name="Title 4">
            <a:extLst>
              <a:ext uri="{FF2B5EF4-FFF2-40B4-BE49-F238E27FC236}">
                <a16:creationId xmlns:a16="http://schemas.microsoft.com/office/drawing/2014/main" id="{11DD1B7D-A5FA-9208-5692-D0F547C49DB3}"/>
              </a:ext>
            </a:extLst>
          </p:cNvPr>
          <p:cNvSpPr txBox="1">
            <a:spLocks noGrp="1"/>
          </p:cNvSpPr>
          <p:nvPr>
            <p:ph type="title" idx="4294967295"/>
          </p:nvPr>
        </p:nvSpPr>
        <p:spPr>
          <a:xfrm>
            <a:off x="749701" y="1430203"/>
            <a:ext cx="3174600" cy="3046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mn-cs"/>
              </a:rPr>
              <a:t>Empathy for wildlife can elevate our mission and inspire guests to join us</a:t>
            </a:r>
          </a:p>
        </p:txBody>
      </p:sp>
      <p:sp>
        <p:nvSpPr>
          <p:cNvPr id="8" name="TextBox 7">
            <a:extLst>
              <a:ext uri="{FF2B5EF4-FFF2-40B4-BE49-F238E27FC236}">
                <a16:creationId xmlns:a16="http://schemas.microsoft.com/office/drawing/2014/main" id="{023E2B25-7C01-1557-E73F-A6E3E84F6A9C}"/>
              </a:ext>
            </a:extLst>
          </p:cNvPr>
          <p:cNvSpPr txBox="1"/>
          <p:nvPr/>
        </p:nvSpPr>
        <p:spPr>
          <a:xfrm>
            <a:off x="7216317" y="2939175"/>
            <a:ext cx="4733347" cy="338554"/>
          </a:xfrm>
          <a:prstGeom prst="rect">
            <a:avLst/>
          </a:prstGeom>
          <a:noFill/>
        </p:spPr>
        <p:txBody>
          <a:bodyPr wrap="none" rtlCol="0">
            <a:spAutoFit/>
          </a:bodyPr>
          <a:lstStyle/>
          <a:p>
            <a:r>
              <a:rPr lang="en-US" sz="1600" i="1">
                <a:solidFill>
                  <a:srgbClr val="00728F"/>
                </a:solidFill>
                <a:latin typeface="Gill Sans MT" panose="020B0502020104020203" pitchFamily="34" charset="0"/>
              </a:rPr>
              <a:t>Ardoin et al., 2025 and Burnet, Bernhardt, &amp; Panciroli, 2024</a:t>
            </a:r>
          </a:p>
        </p:txBody>
      </p:sp>
      <p:pic>
        <p:nvPicPr>
          <p:cNvPr id="9" name="Picture 8">
            <a:extLst>
              <a:ext uri="{FF2B5EF4-FFF2-40B4-BE49-F238E27FC236}">
                <a16:creationId xmlns:a16="http://schemas.microsoft.com/office/drawing/2014/main" id="{919786A3-6753-1A71-B503-8F02E1B016E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1601458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5A88A-F682-A742-0412-BA5A67AA5E0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74ACFDD-BAA7-4809-D89C-E74F4DE7D8D9}"/>
              </a:ext>
            </a:extLst>
          </p:cNvPr>
          <p:cNvSpPr txBox="1"/>
          <p:nvPr/>
        </p:nvSpPr>
        <p:spPr>
          <a:xfrm>
            <a:off x="5177993" y="2632079"/>
            <a:ext cx="3389797" cy="3139321"/>
          </a:xfrm>
          <a:prstGeom prst="rect">
            <a:avLst/>
          </a:prstGeom>
          <a:noFill/>
        </p:spPr>
        <p:txBody>
          <a:bodyPr wrap="square" rtlCol="0">
            <a:spAutoFit/>
          </a:bodyPr>
          <a:lstStyle/>
          <a:p>
            <a:pPr marL="342900" indent="-342900">
              <a:buFont typeface="Arial" panose="020B0604020202020204" pitchFamily="34" charset="0"/>
              <a:buChar char="•"/>
            </a:pPr>
            <a:r>
              <a:rPr lang="en-US" sz="2200">
                <a:solidFill>
                  <a:srgbClr val="001F5D"/>
                </a:solidFill>
                <a:latin typeface="Gill Sans MT" panose="020B0502020104020203" pitchFamily="34" charset="77"/>
              </a:rPr>
              <a:t>Help retain and increase attendance</a:t>
            </a:r>
            <a:br>
              <a:rPr lang="en-US" sz="2200">
                <a:solidFill>
                  <a:srgbClr val="001F5D"/>
                </a:solidFill>
                <a:latin typeface="Gill Sans MT" panose="020B0502020104020203" pitchFamily="34" charset="77"/>
              </a:rPr>
            </a:br>
            <a:endParaRPr lang="en-US" sz="22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200">
                <a:solidFill>
                  <a:srgbClr val="001F5D"/>
                </a:solidFill>
                <a:latin typeface="Gill Sans MT" panose="020B0502020104020203" pitchFamily="34" charset="77"/>
              </a:rPr>
              <a:t>Improve engagement and learning</a:t>
            </a:r>
            <a:br>
              <a:rPr lang="en-US" sz="2200">
                <a:solidFill>
                  <a:srgbClr val="001F5D"/>
                </a:solidFill>
                <a:latin typeface="Gill Sans MT" panose="020B0502020104020203" pitchFamily="34" charset="77"/>
              </a:rPr>
            </a:br>
            <a:endParaRPr lang="en-US" sz="22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200">
                <a:solidFill>
                  <a:srgbClr val="001F5D"/>
                </a:solidFill>
                <a:latin typeface="Gill Sans MT" panose="020B0502020104020203" pitchFamily="34" charset="77"/>
              </a:rPr>
              <a:t>Drive donations and public support</a:t>
            </a:r>
            <a:br>
              <a:rPr lang="en-US" sz="2200">
                <a:solidFill>
                  <a:srgbClr val="001F5D"/>
                </a:solidFill>
                <a:latin typeface="Gill Sans MT" panose="020B0502020104020203" pitchFamily="34" charset="77"/>
              </a:rPr>
            </a:br>
            <a:endParaRPr lang="en-US" sz="2200">
              <a:solidFill>
                <a:srgbClr val="001F5D"/>
              </a:solidFill>
              <a:latin typeface="Gill Sans MT" panose="020B0502020104020203" pitchFamily="34" charset="77"/>
            </a:endParaRPr>
          </a:p>
        </p:txBody>
      </p:sp>
      <p:sp>
        <p:nvSpPr>
          <p:cNvPr id="2" name="Rectangle 1">
            <a:extLst>
              <a:ext uri="{FF2B5EF4-FFF2-40B4-BE49-F238E27FC236}">
                <a16:creationId xmlns:a16="http://schemas.microsoft.com/office/drawing/2014/main" id="{CF5C90E8-2D66-29DE-487A-62C09888E2DE}"/>
              </a:ext>
              <a:ext uri="{C183D7F6-B498-43B3-948B-1728B52AA6E4}">
                <adec:decorative xmlns:adec="http://schemas.microsoft.com/office/drawing/2017/decorative" val="1"/>
              </a:ext>
            </a:extLst>
          </p:cNvPr>
          <p:cNvSpPr/>
          <p:nvPr/>
        </p:nvSpPr>
        <p:spPr>
          <a:xfrm>
            <a:off x="0" y="0"/>
            <a:ext cx="12192000" cy="2549769"/>
          </a:xfrm>
          <a:prstGeom prst="rect">
            <a:avLst/>
          </a:prstGeom>
          <a:solidFill>
            <a:srgbClr val="00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5" name="Rectangle 4">
            <a:extLst>
              <a:ext uri="{FF2B5EF4-FFF2-40B4-BE49-F238E27FC236}">
                <a16:creationId xmlns:a16="http://schemas.microsoft.com/office/drawing/2014/main" id="{38F89118-796C-2537-9428-35DC22E23A25}"/>
              </a:ext>
              <a:ext uri="{C183D7F6-B498-43B3-948B-1728B52AA6E4}">
                <adec:decorative xmlns:adec="http://schemas.microsoft.com/office/drawing/2017/decorative" val="1"/>
              </a:ext>
            </a:extLst>
          </p:cNvPr>
          <p:cNvSpPr/>
          <p:nvPr/>
        </p:nvSpPr>
        <p:spPr>
          <a:xfrm>
            <a:off x="0" y="5671962"/>
            <a:ext cx="12192000" cy="1467392"/>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F6FA987A-ADCB-DD2F-3378-DBF747E0BFC2}"/>
              </a:ext>
            </a:extLst>
          </p:cNvPr>
          <p:cNvSpPr txBox="1">
            <a:spLocks noGrp="1"/>
          </p:cNvSpPr>
          <p:nvPr>
            <p:ph type="title" idx="4294967295"/>
          </p:nvPr>
        </p:nvSpPr>
        <p:spPr>
          <a:xfrm>
            <a:off x="5177993" y="585518"/>
            <a:ext cx="6150922"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Empathy for wildlife can enhance guests’ experiences with us</a:t>
            </a:r>
          </a:p>
        </p:txBody>
      </p:sp>
      <p:pic>
        <p:nvPicPr>
          <p:cNvPr id="4" name="Picture 3" descr="Zoo professional with a porcupine. ">
            <a:extLst>
              <a:ext uri="{FF2B5EF4-FFF2-40B4-BE49-F238E27FC236}">
                <a16:creationId xmlns:a16="http://schemas.microsoft.com/office/drawing/2014/main" id="{E407DFDC-CD79-10F6-D1A9-7B044D1984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42556" y="585518"/>
            <a:ext cx="6418383" cy="5086444"/>
          </a:xfrm>
          <a:prstGeom prst="rect">
            <a:avLst/>
          </a:prstGeom>
        </p:spPr>
      </p:pic>
      <p:sp>
        <p:nvSpPr>
          <p:cNvPr id="9" name="TextBox 8">
            <a:extLst>
              <a:ext uri="{FF2B5EF4-FFF2-40B4-BE49-F238E27FC236}">
                <a16:creationId xmlns:a16="http://schemas.microsoft.com/office/drawing/2014/main" id="{4103EF71-2A16-EAA8-AA5F-C6AD7B6A9831}"/>
              </a:ext>
            </a:extLst>
          </p:cNvPr>
          <p:cNvSpPr txBox="1"/>
          <p:nvPr/>
        </p:nvSpPr>
        <p:spPr>
          <a:xfrm>
            <a:off x="8924806" y="2314343"/>
            <a:ext cx="2910178" cy="2462213"/>
          </a:xfrm>
          <a:prstGeom prst="rect">
            <a:avLst/>
          </a:prstGeom>
          <a:noFill/>
        </p:spPr>
        <p:txBody>
          <a:bodyPr wrap="square">
            <a:spAutoFit/>
          </a:bodyPr>
          <a:lstStyle/>
          <a:p>
            <a:pPr marL="342900" indent="-342900">
              <a:buFont typeface="Arial" panose="020B0604020202020204" pitchFamily="34" charset="0"/>
              <a:buChar char="•"/>
            </a:pPr>
            <a:endParaRPr lang="en-US" sz="22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200">
                <a:solidFill>
                  <a:srgbClr val="001F5D"/>
                </a:solidFill>
                <a:latin typeface="Gill Sans MT" panose="020B0502020104020203" pitchFamily="34" charset="77"/>
              </a:rPr>
              <a:t>Fuel positive word of mouth</a:t>
            </a:r>
            <a:br>
              <a:rPr lang="en-US" sz="2200">
                <a:solidFill>
                  <a:srgbClr val="001F5D"/>
                </a:solidFill>
                <a:latin typeface="Gill Sans MT" panose="020B0502020104020203" pitchFamily="34" charset="77"/>
              </a:rPr>
            </a:br>
            <a:endParaRPr lang="en-US" sz="22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200">
                <a:solidFill>
                  <a:srgbClr val="001F5D"/>
                </a:solidFill>
                <a:latin typeface="Gill Sans MT" panose="020B0502020104020203" pitchFamily="34" charset="77"/>
              </a:rPr>
              <a:t>Inspire feelings of connection with nature and others</a:t>
            </a:r>
          </a:p>
        </p:txBody>
      </p:sp>
      <p:pic>
        <p:nvPicPr>
          <p:cNvPr id="8" name="Picture 7">
            <a:extLst>
              <a:ext uri="{FF2B5EF4-FFF2-40B4-BE49-F238E27FC236}">
                <a16:creationId xmlns:a16="http://schemas.microsoft.com/office/drawing/2014/main" id="{BEAA3E65-35F7-4444-B0AD-E8B10175893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3154061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578B8-B215-71D9-80BF-1D74D3A8E8D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4C6B96D-DE78-43BC-525A-D42344ED3C23}"/>
              </a:ext>
              <a:ext uri="{C183D7F6-B498-43B3-948B-1728B52AA6E4}">
                <adec:decorative xmlns:adec="http://schemas.microsoft.com/office/drawing/2017/decorative" val="1"/>
              </a:ext>
            </a:extLst>
          </p:cNvPr>
          <p:cNvSpPr/>
          <p:nvPr/>
        </p:nvSpPr>
        <p:spPr>
          <a:xfrm>
            <a:off x="-808892" y="0"/>
            <a:ext cx="13000892" cy="2303585"/>
          </a:xfrm>
          <a:prstGeom prst="rect">
            <a:avLst/>
          </a:prstGeom>
          <a:solidFill>
            <a:srgbClr val="00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3" name="Title 2">
            <a:extLst>
              <a:ext uri="{FF2B5EF4-FFF2-40B4-BE49-F238E27FC236}">
                <a16:creationId xmlns:a16="http://schemas.microsoft.com/office/drawing/2014/main" id="{F344FA33-4285-E6D5-0892-18719A9CAECC}"/>
              </a:ext>
            </a:extLst>
          </p:cNvPr>
          <p:cNvSpPr txBox="1">
            <a:spLocks noGrp="1"/>
          </p:cNvSpPr>
          <p:nvPr>
            <p:ph type="title" idx="4294967295"/>
          </p:nvPr>
        </p:nvSpPr>
        <p:spPr>
          <a:xfrm>
            <a:off x="675397" y="489462"/>
            <a:ext cx="5420603"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Empathy for wildlife can give staff extra support and tools</a:t>
            </a:r>
          </a:p>
        </p:txBody>
      </p:sp>
      <p:sp>
        <p:nvSpPr>
          <p:cNvPr id="6" name="TextBox 5">
            <a:extLst>
              <a:ext uri="{FF2B5EF4-FFF2-40B4-BE49-F238E27FC236}">
                <a16:creationId xmlns:a16="http://schemas.microsoft.com/office/drawing/2014/main" id="{931F5FEA-10AB-FB69-1259-B57259256F02}"/>
              </a:ext>
            </a:extLst>
          </p:cNvPr>
          <p:cNvSpPr txBox="1"/>
          <p:nvPr/>
        </p:nvSpPr>
        <p:spPr>
          <a:xfrm>
            <a:off x="675397" y="2547356"/>
            <a:ext cx="6045314" cy="2862322"/>
          </a:xfrm>
          <a:prstGeom prst="rect">
            <a:avLst/>
          </a:prstGeom>
          <a:noFill/>
        </p:spPr>
        <p:txBody>
          <a:bodyPr wrap="square" rtlCol="0">
            <a:spAutoFit/>
          </a:bodyPr>
          <a:lstStyle/>
          <a:p>
            <a:pPr marL="342900" indent="-342900">
              <a:buFont typeface="Arial" panose="020B0604020202020204" pitchFamily="34" charset="0"/>
              <a:buChar char="•"/>
            </a:pPr>
            <a:r>
              <a:rPr lang="en-US" sz="2000">
                <a:solidFill>
                  <a:srgbClr val="001F5D"/>
                </a:solidFill>
                <a:latin typeface="Gill Sans MT" panose="020B0502020104020203" pitchFamily="34" charset="77"/>
              </a:rPr>
              <a:t>Improve staff/guest interactions</a:t>
            </a:r>
            <a:br>
              <a:rPr lang="en-US" sz="2000">
                <a:solidFill>
                  <a:srgbClr val="001F5D"/>
                </a:solidFill>
                <a:latin typeface="Gill Sans MT" panose="020B0502020104020203" pitchFamily="34" charset="77"/>
              </a:rPr>
            </a:br>
            <a:endParaRPr lang="en-US" sz="20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000">
                <a:solidFill>
                  <a:srgbClr val="001F5D"/>
                </a:solidFill>
                <a:latin typeface="Gill Sans MT" panose="020B0502020104020203" pitchFamily="34" charset="77"/>
              </a:rPr>
              <a:t>Make it easier to manage misguided questions or redirect hostile or indifferent attention</a:t>
            </a:r>
            <a:br>
              <a:rPr lang="en-US" sz="2000">
                <a:solidFill>
                  <a:srgbClr val="001F5D"/>
                </a:solidFill>
                <a:latin typeface="Gill Sans MT" panose="020B0502020104020203" pitchFamily="34" charset="77"/>
              </a:rPr>
            </a:br>
            <a:endParaRPr lang="en-US" sz="20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000">
                <a:solidFill>
                  <a:srgbClr val="001F5D"/>
                </a:solidFill>
                <a:latin typeface="Gill Sans MT" panose="020B0502020104020203" pitchFamily="34" charset="77"/>
              </a:rPr>
              <a:t>Improve guest behavior towards animals on site, increasing animal wellbeing</a:t>
            </a:r>
            <a:br>
              <a:rPr lang="en-US" sz="2000">
                <a:solidFill>
                  <a:srgbClr val="001F5D"/>
                </a:solidFill>
                <a:latin typeface="Gill Sans MT" panose="020B0502020104020203" pitchFamily="34" charset="77"/>
              </a:rPr>
            </a:br>
            <a:endParaRPr lang="en-US" sz="20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000">
                <a:solidFill>
                  <a:srgbClr val="001F5D"/>
                </a:solidFill>
                <a:latin typeface="Gill Sans MT" panose="020B0502020104020203" pitchFamily="34" charset="77"/>
              </a:rPr>
              <a:t>Enhance “stickiness” of science-based learning</a:t>
            </a:r>
          </a:p>
        </p:txBody>
      </p:sp>
      <p:pic>
        <p:nvPicPr>
          <p:cNvPr id="4" name="Picture 3" descr="Zoo staff showing children animals">
            <a:extLst>
              <a:ext uri="{FF2B5EF4-FFF2-40B4-BE49-F238E27FC236}">
                <a16:creationId xmlns:a16="http://schemas.microsoft.com/office/drawing/2014/main" id="{E181F3AD-19F4-0262-0BF7-27787077A4C9}"/>
              </a:ext>
            </a:extLst>
          </p:cNvPr>
          <p:cNvPicPr>
            <a:picLocks noChangeAspect="1"/>
          </p:cNvPicPr>
          <p:nvPr/>
        </p:nvPicPr>
        <p:blipFill>
          <a:blip r:embed="rId3" cstate="screen">
            <a:extLst>
              <a:ext uri="{28A0092B-C50C-407E-A947-70E740481C1C}">
                <a14:useLocalDpi xmlns:a14="http://schemas.microsoft.com/office/drawing/2010/main"/>
              </a:ext>
            </a:extLst>
          </a:blip>
          <a:srcRect l="14671" b="14671"/>
          <a:stretch>
            <a:fillRect/>
          </a:stretch>
        </p:blipFill>
        <p:spPr>
          <a:xfrm>
            <a:off x="6720711" y="572862"/>
            <a:ext cx="7648647" cy="5099099"/>
          </a:xfrm>
          <a:prstGeom prst="rect">
            <a:avLst/>
          </a:prstGeom>
        </p:spPr>
      </p:pic>
      <p:sp>
        <p:nvSpPr>
          <p:cNvPr id="5" name="Rectangle 4">
            <a:extLst>
              <a:ext uri="{FF2B5EF4-FFF2-40B4-BE49-F238E27FC236}">
                <a16:creationId xmlns:a16="http://schemas.microsoft.com/office/drawing/2014/main" id="{963A004D-4A6A-F63E-869C-682B7A4BF861}"/>
              </a:ext>
              <a:ext uri="{C183D7F6-B498-43B3-948B-1728B52AA6E4}">
                <adec:decorative xmlns:adec="http://schemas.microsoft.com/office/drawing/2017/decorative" val="1"/>
              </a:ext>
            </a:extLst>
          </p:cNvPr>
          <p:cNvSpPr/>
          <p:nvPr/>
        </p:nvSpPr>
        <p:spPr>
          <a:xfrm>
            <a:off x="0" y="5671961"/>
            <a:ext cx="12192000" cy="143222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133C19F5-B35A-5702-2CF7-E0B34AA5185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1369365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94998-3339-FC2E-225B-0CF2A1D0BA5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EE81358-350C-14AB-0E53-83F3EC5B6CFA}"/>
              </a:ext>
            </a:extLst>
          </p:cNvPr>
          <p:cNvSpPr txBox="1"/>
          <p:nvPr/>
        </p:nvSpPr>
        <p:spPr>
          <a:xfrm>
            <a:off x="5574323" y="2976460"/>
            <a:ext cx="6097419" cy="2123658"/>
          </a:xfrm>
          <a:prstGeom prst="rect">
            <a:avLst/>
          </a:prstGeom>
          <a:noFill/>
        </p:spPr>
        <p:txBody>
          <a:bodyPr wrap="square" rtlCol="0">
            <a:spAutoFit/>
          </a:bodyPr>
          <a:lstStyle/>
          <a:p>
            <a:pPr marL="342900" indent="-342900">
              <a:buFont typeface="Arial" panose="020B0604020202020204" pitchFamily="34" charset="0"/>
              <a:buChar char="•"/>
            </a:pPr>
            <a:r>
              <a:rPr lang="en-US" sz="2200">
                <a:solidFill>
                  <a:srgbClr val="001F5D"/>
                </a:solidFill>
                <a:latin typeface="Gill Sans MT" panose="020B0502020104020203" pitchFamily="34" charset="77"/>
              </a:rPr>
              <a:t>Drive better understanding of our role and support for our work</a:t>
            </a:r>
            <a:br>
              <a:rPr lang="en-US" sz="2200">
                <a:solidFill>
                  <a:srgbClr val="001F5D"/>
                </a:solidFill>
                <a:latin typeface="Gill Sans MT" panose="020B0502020104020203" pitchFamily="34" charset="77"/>
              </a:rPr>
            </a:br>
            <a:endParaRPr lang="en-US" sz="22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200">
                <a:solidFill>
                  <a:srgbClr val="001F5D"/>
                </a:solidFill>
                <a:latin typeface="Gill Sans MT" panose="020B0502020104020203" pitchFamily="34" charset="77"/>
              </a:rPr>
              <a:t>Influence a ripple effect of positive social change</a:t>
            </a:r>
            <a:br>
              <a:rPr lang="en-US" sz="2200">
                <a:solidFill>
                  <a:srgbClr val="001F5D"/>
                </a:solidFill>
                <a:latin typeface="Gill Sans MT" panose="020B0502020104020203" pitchFamily="34" charset="77"/>
              </a:rPr>
            </a:br>
            <a:endParaRPr lang="en-US" sz="2200">
              <a:solidFill>
                <a:srgbClr val="001F5D"/>
              </a:solidFill>
              <a:latin typeface="Gill Sans MT" panose="020B0502020104020203" pitchFamily="34" charset="77"/>
            </a:endParaRPr>
          </a:p>
          <a:p>
            <a:pPr marL="342900" indent="-342900">
              <a:buFont typeface="Arial" panose="020B0604020202020204" pitchFamily="34" charset="0"/>
              <a:buChar char="•"/>
            </a:pPr>
            <a:r>
              <a:rPr lang="en-US" sz="2200">
                <a:solidFill>
                  <a:srgbClr val="001F5D"/>
                </a:solidFill>
                <a:latin typeface="Gill Sans MT" panose="020B0502020104020203" pitchFamily="34" charset="77"/>
              </a:rPr>
              <a:t>Cultivate society’s hope for a better future</a:t>
            </a:r>
          </a:p>
        </p:txBody>
      </p:sp>
      <p:sp>
        <p:nvSpPr>
          <p:cNvPr id="2" name="Rectangle 1">
            <a:extLst>
              <a:ext uri="{FF2B5EF4-FFF2-40B4-BE49-F238E27FC236}">
                <a16:creationId xmlns:a16="http://schemas.microsoft.com/office/drawing/2014/main" id="{7F8478AF-BFD2-EDD9-0F64-4D54E0EAD986}"/>
              </a:ext>
              <a:ext uri="{C183D7F6-B498-43B3-948B-1728B52AA6E4}">
                <adec:decorative xmlns:adec="http://schemas.microsoft.com/office/drawing/2017/decorative" val="1"/>
              </a:ext>
            </a:extLst>
          </p:cNvPr>
          <p:cNvSpPr/>
          <p:nvPr/>
        </p:nvSpPr>
        <p:spPr>
          <a:xfrm>
            <a:off x="0" y="0"/>
            <a:ext cx="12192000" cy="2549769"/>
          </a:xfrm>
          <a:prstGeom prst="rect">
            <a:avLst/>
          </a:prstGeom>
          <a:solidFill>
            <a:srgbClr val="0072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5" name="Rectangle 4">
            <a:extLst>
              <a:ext uri="{FF2B5EF4-FFF2-40B4-BE49-F238E27FC236}">
                <a16:creationId xmlns:a16="http://schemas.microsoft.com/office/drawing/2014/main" id="{7CC05499-0512-EF40-6B8F-1CB738D76CCB}"/>
              </a:ext>
              <a:ext uri="{C183D7F6-B498-43B3-948B-1728B52AA6E4}">
                <adec:decorative xmlns:adec="http://schemas.microsoft.com/office/drawing/2017/decorative" val="1"/>
              </a:ext>
            </a:extLst>
          </p:cNvPr>
          <p:cNvSpPr/>
          <p:nvPr/>
        </p:nvSpPr>
        <p:spPr>
          <a:xfrm>
            <a:off x="0" y="5671962"/>
            <a:ext cx="12192000" cy="1537730"/>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E2CBC9AC-2A14-44C7-434B-34CDFD845E76}"/>
              </a:ext>
            </a:extLst>
          </p:cNvPr>
          <p:cNvSpPr txBox="1">
            <a:spLocks noGrp="1"/>
          </p:cNvSpPr>
          <p:nvPr>
            <p:ph type="title" idx="4294967295"/>
          </p:nvPr>
        </p:nvSpPr>
        <p:spPr>
          <a:xfrm>
            <a:off x="5574323" y="703400"/>
            <a:ext cx="6070950"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Empathy for wildlife can improve our stature in the community</a:t>
            </a:r>
          </a:p>
        </p:txBody>
      </p:sp>
      <p:pic>
        <p:nvPicPr>
          <p:cNvPr id="8" name="Picture 7" descr="Two individuals looking at an owl">
            <a:extLst>
              <a:ext uri="{FF2B5EF4-FFF2-40B4-BE49-F238E27FC236}">
                <a16:creationId xmlns:a16="http://schemas.microsoft.com/office/drawing/2014/main" id="{4AB3CE92-928D-F420-B92C-B9BB56F0268A}"/>
              </a:ext>
            </a:extLst>
          </p:cNvPr>
          <p:cNvPicPr>
            <a:picLocks noChangeAspect="1"/>
          </p:cNvPicPr>
          <p:nvPr/>
        </p:nvPicPr>
        <p:blipFill>
          <a:blip r:embed="rId3" cstate="screen">
            <a:extLst>
              <a:ext uri="{28A0092B-C50C-407E-A947-70E740481C1C}">
                <a14:useLocalDpi xmlns:a14="http://schemas.microsoft.com/office/drawing/2010/main"/>
              </a:ext>
            </a:extLst>
          </a:blip>
          <a:srcRect l="-15437" r="15437"/>
          <a:stretch>
            <a:fillRect/>
          </a:stretch>
        </p:blipFill>
        <p:spPr>
          <a:xfrm>
            <a:off x="-2039814" y="808900"/>
            <a:ext cx="7294592" cy="4863062"/>
          </a:xfrm>
          <a:prstGeom prst="rect">
            <a:avLst/>
          </a:prstGeom>
        </p:spPr>
      </p:pic>
      <p:pic>
        <p:nvPicPr>
          <p:cNvPr id="9" name="Picture 8">
            <a:extLst>
              <a:ext uri="{FF2B5EF4-FFF2-40B4-BE49-F238E27FC236}">
                <a16:creationId xmlns:a16="http://schemas.microsoft.com/office/drawing/2014/main" id="{F1632891-D984-80F8-C76C-6FF8DC64506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221780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DF980-DA11-BAA0-4519-C9F3DD42031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3D99DC8-541D-458D-0816-9FEC22A447BF}"/>
              </a:ext>
              <a:ext uri="{C183D7F6-B498-43B3-948B-1728B52AA6E4}">
                <adec:decorative xmlns:adec="http://schemas.microsoft.com/office/drawing/2017/decorative" val="1"/>
              </a:ext>
            </a:extLst>
          </p:cNvPr>
          <p:cNvSpPr/>
          <p:nvPr/>
        </p:nvSpPr>
        <p:spPr>
          <a:xfrm>
            <a:off x="-159026" y="-119270"/>
            <a:ext cx="12351026" cy="6977270"/>
          </a:xfrm>
          <a:prstGeom prst="rect">
            <a:avLst/>
          </a:prstGeom>
          <a:solidFill>
            <a:srgbClr val="0072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77"/>
            </a:endParaRPr>
          </a:p>
        </p:txBody>
      </p:sp>
      <p:sp>
        <p:nvSpPr>
          <p:cNvPr id="3" name="Title 2">
            <a:extLst>
              <a:ext uri="{FF2B5EF4-FFF2-40B4-BE49-F238E27FC236}">
                <a16:creationId xmlns:a16="http://schemas.microsoft.com/office/drawing/2014/main" id="{DAA62262-4B73-8FF9-5E87-479AED479AAD}"/>
              </a:ext>
            </a:extLst>
          </p:cNvPr>
          <p:cNvSpPr txBox="1">
            <a:spLocks noGrp="1"/>
          </p:cNvSpPr>
          <p:nvPr>
            <p:ph type="title" idx="4294967295"/>
          </p:nvPr>
        </p:nvSpPr>
        <p:spPr>
          <a:xfrm>
            <a:off x="872751" y="1160841"/>
            <a:ext cx="10446497"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Gill Sans MT" panose="020B0502020104020203" pitchFamily="34" charset="77"/>
                <a:ea typeface="+mn-ea"/>
                <a:cs typeface="+mn-cs"/>
              </a:rPr>
              <a:t>Ready-to-use Network resources</a:t>
            </a:r>
          </a:p>
        </p:txBody>
      </p:sp>
      <p:pic>
        <p:nvPicPr>
          <p:cNvPr id="6" name="Picture 5" descr="Advancing conservation through empathy for wildlife logo ">
            <a:extLst>
              <a:ext uri="{FF2B5EF4-FFF2-40B4-BE49-F238E27FC236}">
                <a16:creationId xmlns:a16="http://schemas.microsoft.com/office/drawing/2014/main" id="{485D178F-E3CE-7CDA-D16E-6E60615453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7823" y="3839467"/>
            <a:ext cx="3857328" cy="2688554"/>
          </a:xfrm>
          <a:prstGeom prst="rect">
            <a:avLst/>
          </a:prstGeom>
        </p:spPr>
      </p:pic>
    </p:spTree>
    <p:extLst>
      <p:ext uri="{BB962C8B-B14F-4D97-AF65-F5344CB8AC3E}">
        <p14:creationId xmlns:p14="http://schemas.microsoft.com/office/powerpoint/2010/main" val="1020606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BA1D0-C7F4-44A1-3E01-3BDC17D174B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A959603-75D8-6747-306E-3F2AD64BE2A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66892" y="-7288"/>
            <a:ext cx="4525108" cy="5905200"/>
          </a:xfrm>
          <a:prstGeom prst="rect">
            <a:avLst/>
          </a:prstGeom>
        </p:spPr>
      </p:pic>
      <p:sp>
        <p:nvSpPr>
          <p:cNvPr id="4" name="Title 3">
            <a:extLst>
              <a:ext uri="{FF2B5EF4-FFF2-40B4-BE49-F238E27FC236}">
                <a16:creationId xmlns:a16="http://schemas.microsoft.com/office/drawing/2014/main" id="{F32A60DE-EDB0-30DB-39C9-0075D7569323}"/>
              </a:ext>
            </a:extLst>
          </p:cNvPr>
          <p:cNvSpPr txBox="1">
            <a:spLocks noGrp="1"/>
          </p:cNvSpPr>
          <p:nvPr>
            <p:ph type="title" idx="4294967295"/>
          </p:nvPr>
        </p:nvSpPr>
        <p:spPr>
          <a:xfrm>
            <a:off x="749701" y="1371758"/>
            <a:ext cx="583098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rPr>
              <a:t>Empathy</a:t>
            </a:r>
            <a:r>
              <a:rPr kumimoji="0" lang="en-US" sz="3600" b="0" i="0" u="none" strike="noStrike" kern="1200" cap="none" spc="0" normalizeH="0" baseline="0" noProof="0" dirty="0">
                <a:ln>
                  <a:noFill/>
                </a:ln>
                <a:solidFill>
                  <a:srgbClr val="00728F"/>
                </a:solidFill>
                <a:effectLst/>
                <a:uLnTx/>
                <a:uFillTx/>
                <a:latin typeface="Gill Sans MT" panose="020B0502020104020203" pitchFamily="34" charset="77"/>
                <a:ea typeface="Calibri" panose="020F0502020204030204"/>
                <a:cs typeface="Calibri" panose="020F0502020204030204"/>
              </a:rPr>
              <a:t> </a:t>
            </a: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Calibri" panose="020F0502020204030204"/>
                <a:cs typeface="Calibri" panose="020F0502020204030204"/>
              </a:rPr>
              <a:t>Training Toolkit</a:t>
            </a:r>
            <a:endPar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endParaRPr>
          </a:p>
        </p:txBody>
      </p:sp>
      <p:sp>
        <p:nvSpPr>
          <p:cNvPr id="5" name="TextBox 4">
            <a:extLst>
              <a:ext uri="{FF2B5EF4-FFF2-40B4-BE49-F238E27FC236}">
                <a16:creationId xmlns:a16="http://schemas.microsoft.com/office/drawing/2014/main" id="{2FC4A91E-6CA9-383A-77A8-7A43F7F4C97A}"/>
              </a:ext>
            </a:extLst>
          </p:cNvPr>
          <p:cNvSpPr txBox="1"/>
          <p:nvPr/>
        </p:nvSpPr>
        <p:spPr>
          <a:xfrm>
            <a:off x="749701" y="2183091"/>
            <a:ext cx="610870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u="none" strike="noStrike" kern="1200" cap="none" spc="0" normalizeH="0" baseline="0" noProof="0" dirty="0">
                <a:ln>
                  <a:noFill/>
                </a:ln>
                <a:solidFill>
                  <a:prstClr val="black"/>
                </a:solidFill>
                <a:effectLst/>
                <a:uLnTx/>
                <a:uFillTx/>
                <a:latin typeface="Gill Sans MT" panose="020B0502020104020203" pitchFamily="34" charset="77"/>
                <a:ea typeface="Calibri" panose="020F0502020204030204"/>
                <a:cs typeface="Calibri" panose="020F0502020204030204"/>
              </a:rPr>
              <a:t>Train in-house staff on how to use empathy practices with guests, with ready-to-use resources – and new curriculum additions coming soon.</a:t>
            </a:r>
            <a:endParaRPr kumimoji="0" lang="en-US" sz="1800" b="0"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p:txBody>
      </p:sp>
      <p:sp>
        <p:nvSpPr>
          <p:cNvPr id="3" name="Rectangle 2">
            <a:extLst>
              <a:ext uri="{FF2B5EF4-FFF2-40B4-BE49-F238E27FC236}">
                <a16:creationId xmlns:a16="http://schemas.microsoft.com/office/drawing/2014/main" id="{367D58BD-F775-E7AD-346C-79C4F9F461AA}"/>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2" name="Picture 1">
            <a:extLst>
              <a:ext uri="{FF2B5EF4-FFF2-40B4-BE49-F238E27FC236}">
                <a16:creationId xmlns:a16="http://schemas.microsoft.com/office/drawing/2014/main" id="{57F13F5C-3BA9-A2B7-6F57-431E0FB68A2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412440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B442D-CBAC-C508-C3AE-3A2083BEB56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19C1AC7-1D5C-32E4-32BB-74E299EFE0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6255" y="0"/>
            <a:ext cx="4405745" cy="5697482"/>
          </a:xfrm>
          <a:prstGeom prst="rect">
            <a:avLst/>
          </a:prstGeom>
        </p:spPr>
      </p:pic>
      <p:sp>
        <p:nvSpPr>
          <p:cNvPr id="4" name="Title 3">
            <a:extLst>
              <a:ext uri="{FF2B5EF4-FFF2-40B4-BE49-F238E27FC236}">
                <a16:creationId xmlns:a16="http://schemas.microsoft.com/office/drawing/2014/main" id="{5CA5499B-8C8E-7948-4E9C-894B30C80441}"/>
              </a:ext>
            </a:extLst>
          </p:cNvPr>
          <p:cNvSpPr txBox="1">
            <a:spLocks noGrp="1"/>
          </p:cNvSpPr>
          <p:nvPr>
            <p:ph type="title" idx="4294967295"/>
          </p:nvPr>
        </p:nvSpPr>
        <p:spPr>
          <a:xfrm>
            <a:off x="749701" y="1126497"/>
            <a:ext cx="604084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rPr>
              <a:t>Words that Matter</a:t>
            </a:r>
          </a:p>
        </p:txBody>
      </p:sp>
      <p:sp>
        <p:nvSpPr>
          <p:cNvPr id="5" name="TextBox 4">
            <a:extLst>
              <a:ext uri="{FF2B5EF4-FFF2-40B4-BE49-F238E27FC236}">
                <a16:creationId xmlns:a16="http://schemas.microsoft.com/office/drawing/2014/main" id="{D6B21D06-4CA5-FDDB-5066-C3C5A89BCE91}"/>
              </a:ext>
            </a:extLst>
          </p:cNvPr>
          <p:cNvSpPr txBox="1"/>
          <p:nvPr/>
        </p:nvSpPr>
        <p:spPr>
          <a:xfrm>
            <a:off x="749701" y="1998779"/>
            <a:ext cx="6160765"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Gill Sans MT" panose="020B0502020104020203" pitchFamily="34" charset="77"/>
                <a:ea typeface="+mn-lt"/>
                <a:cs typeface="+mn-lt"/>
              </a:rPr>
              <a:t>Infuse interpretation, public programs, digital communications, and fundraising appeals with tested messaging that improves audience understanding and fosters connection.</a:t>
            </a:r>
            <a:endParaRPr lang="en-US" sz="2800" dirty="0">
              <a:latin typeface="Gill Sans MT" panose="020B0502020104020203" pitchFamily="34" charset="77"/>
              <a:ea typeface="Calibri"/>
              <a:cs typeface="Calibri"/>
            </a:endParaRPr>
          </a:p>
        </p:txBody>
      </p:sp>
      <p:sp>
        <p:nvSpPr>
          <p:cNvPr id="8" name="Rectangle 7">
            <a:extLst>
              <a:ext uri="{FF2B5EF4-FFF2-40B4-BE49-F238E27FC236}">
                <a16:creationId xmlns:a16="http://schemas.microsoft.com/office/drawing/2014/main" id="{4BC664BB-490B-6A53-B7E1-FE19D03A92D6}"/>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2" name="Picture 1">
            <a:extLst>
              <a:ext uri="{FF2B5EF4-FFF2-40B4-BE49-F238E27FC236}">
                <a16:creationId xmlns:a16="http://schemas.microsoft.com/office/drawing/2014/main" id="{FB117AFE-4DA4-7AD4-DF9B-2228CD1F10F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092967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E7727-2E53-1E97-9E50-64AA79C253A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AB5EA31-9C1F-5B48-82C8-21D68A038C2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2436" y="-1"/>
            <a:ext cx="4401077" cy="5757223"/>
          </a:xfrm>
          <a:prstGeom prst="rect">
            <a:avLst/>
          </a:prstGeom>
        </p:spPr>
      </p:pic>
      <p:sp>
        <p:nvSpPr>
          <p:cNvPr id="8" name="Title 7">
            <a:extLst>
              <a:ext uri="{FF2B5EF4-FFF2-40B4-BE49-F238E27FC236}">
                <a16:creationId xmlns:a16="http://schemas.microsoft.com/office/drawing/2014/main" id="{0E788DBD-02F9-EF49-996E-17FC5212079F}"/>
              </a:ext>
            </a:extLst>
          </p:cNvPr>
          <p:cNvSpPr txBox="1">
            <a:spLocks noGrp="1"/>
          </p:cNvSpPr>
          <p:nvPr>
            <p:ph type="title" idx="4294967295"/>
          </p:nvPr>
        </p:nvSpPr>
        <p:spPr>
          <a:xfrm>
            <a:off x="749701" y="1352165"/>
            <a:ext cx="646864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rPr>
              <a:t>Building</a:t>
            </a: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lt"/>
                <a:cs typeface="+mn-lt"/>
              </a:rPr>
              <a:t> Empathy for Wildlife</a:t>
            </a:r>
            <a:endPar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endParaRPr>
          </a:p>
        </p:txBody>
      </p:sp>
      <p:sp>
        <p:nvSpPr>
          <p:cNvPr id="7" name="TextBox 6">
            <a:extLst>
              <a:ext uri="{FF2B5EF4-FFF2-40B4-BE49-F238E27FC236}">
                <a16:creationId xmlns:a16="http://schemas.microsoft.com/office/drawing/2014/main" id="{28C2C82D-F553-D140-8999-518292B3995D}"/>
              </a:ext>
            </a:extLst>
          </p:cNvPr>
          <p:cNvSpPr txBox="1"/>
          <p:nvPr/>
        </p:nvSpPr>
        <p:spPr>
          <a:xfrm>
            <a:off x="749701" y="2305615"/>
            <a:ext cx="598746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Gill Sans MT" panose="020B0502020104020203" pitchFamily="34" charset="77"/>
                <a:ea typeface="+mn-lt"/>
                <a:cs typeface="+mn-lt"/>
              </a:rPr>
              <a:t>Help staff make evidence-based decisions about empathy for wildlife initiatives and understand how empathy-infused guest engagement and conservation action are linked. </a:t>
            </a:r>
            <a:endParaRPr lang="en-US" sz="2800" dirty="0">
              <a:latin typeface="Gill Sans MT" panose="020B0502020104020203" pitchFamily="34" charset="77"/>
            </a:endParaRPr>
          </a:p>
        </p:txBody>
      </p:sp>
      <p:sp>
        <p:nvSpPr>
          <p:cNvPr id="11" name="Rectangle 10">
            <a:extLst>
              <a:ext uri="{FF2B5EF4-FFF2-40B4-BE49-F238E27FC236}">
                <a16:creationId xmlns:a16="http://schemas.microsoft.com/office/drawing/2014/main" id="{54E7F502-7065-B2CA-E4CE-29C1917CBB1C}"/>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2" name="Picture 1">
            <a:extLst>
              <a:ext uri="{FF2B5EF4-FFF2-40B4-BE49-F238E27FC236}">
                <a16:creationId xmlns:a16="http://schemas.microsoft.com/office/drawing/2014/main" id="{45F6C441-89EE-3E19-053F-7A8CFE719210}"/>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2340965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3703B-FA8D-D769-BB12-AF600EA5EAE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8B5C88B-6A14-5190-366E-DFAEAEF3BB6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0363" y="16100"/>
            <a:ext cx="4341637" cy="5655862"/>
          </a:xfrm>
          <a:prstGeom prst="rect">
            <a:avLst/>
          </a:prstGeom>
          <a:ln>
            <a:solidFill>
              <a:srgbClr val="008ECB"/>
            </a:solidFill>
          </a:ln>
        </p:spPr>
      </p:pic>
      <p:sp>
        <p:nvSpPr>
          <p:cNvPr id="3" name="Title 2">
            <a:extLst>
              <a:ext uri="{FF2B5EF4-FFF2-40B4-BE49-F238E27FC236}">
                <a16:creationId xmlns:a16="http://schemas.microsoft.com/office/drawing/2014/main" id="{5AD7EBD2-E7B9-F5A1-1656-BF9B1422220C}"/>
              </a:ext>
            </a:extLst>
          </p:cNvPr>
          <p:cNvSpPr txBox="1">
            <a:spLocks noGrp="1"/>
          </p:cNvSpPr>
          <p:nvPr>
            <p:ph type="title" idx="4294967295"/>
          </p:nvPr>
        </p:nvSpPr>
        <p:spPr>
          <a:xfrm>
            <a:off x="749701" y="1176815"/>
            <a:ext cx="6580489"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rPr>
              <a:t>Anthropomorphism</a:t>
            </a: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lt"/>
                <a:cs typeface="+mn-lt"/>
              </a:rPr>
              <a:t> Literature Review Report</a:t>
            </a:r>
            <a:endPar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endParaRPr>
          </a:p>
        </p:txBody>
      </p:sp>
      <p:sp>
        <p:nvSpPr>
          <p:cNvPr id="2" name="TextBox 1">
            <a:extLst>
              <a:ext uri="{FF2B5EF4-FFF2-40B4-BE49-F238E27FC236}">
                <a16:creationId xmlns:a16="http://schemas.microsoft.com/office/drawing/2014/main" id="{70028923-1A41-8B7C-EF5B-D1C7973DC8D8}"/>
              </a:ext>
            </a:extLst>
          </p:cNvPr>
          <p:cNvSpPr txBox="1"/>
          <p:nvPr/>
        </p:nvSpPr>
        <p:spPr>
          <a:xfrm>
            <a:off x="749701" y="2603095"/>
            <a:ext cx="610870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Gill Sans MT" panose="020B0502020104020203" pitchFamily="34" charset="77"/>
                <a:ea typeface="+mn-lt"/>
                <a:cs typeface="+mn-lt"/>
              </a:rPr>
              <a:t>Guide decisions about when to use critical anthropomorphism as a constructive learning tool and conservation motivator.</a:t>
            </a:r>
          </a:p>
        </p:txBody>
      </p:sp>
      <p:sp>
        <p:nvSpPr>
          <p:cNvPr id="9" name="Rectangle 8">
            <a:extLst>
              <a:ext uri="{FF2B5EF4-FFF2-40B4-BE49-F238E27FC236}">
                <a16:creationId xmlns:a16="http://schemas.microsoft.com/office/drawing/2014/main" id="{9E1D061F-9D72-511C-D48C-8779889E8FDB}"/>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4" name="Picture 3">
            <a:extLst>
              <a:ext uri="{FF2B5EF4-FFF2-40B4-BE49-F238E27FC236}">
                <a16:creationId xmlns:a16="http://schemas.microsoft.com/office/drawing/2014/main" id="{8A957ACB-DCB3-B341-09F8-7E42150996E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700156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04E23-9663-6A65-6FFF-143FBE994CD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E3156FF-FF2F-4A03-CD33-4A0A90E415D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4727" y="0"/>
            <a:ext cx="4387273" cy="5713658"/>
          </a:xfrm>
          <a:prstGeom prst="rect">
            <a:avLst/>
          </a:prstGeom>
        </p:spPr>
      </p:pic>
      <p:sp>
        <p:nvSpPr>
          <p:cNvPr id="6" name="Title 5">
            <a:extLst>
              <a:ext uri="{FF2B5EF4-FFF2-40B4-BE49-F238E27FC236}">
                <a16:creationId xmlns:a16="http://schemas.microsoft.com/office/drawing/2014/main" id="{07AECD26-43CE-3E23-7D84-10E27DF38CC7}"/>
              </a:ext>
            </a:extLst>
          </p:cNvPr>
          <p:cNvSpPr txBox="1">
            <a:spLocks noGrp="1"/>
          </p:cNvSpPr>
          <p:nvPr>
            <p:ph type="title" idx="4294967295"/>
          </p:nvPr>
        </p:nvSpPr>
        <p:spPr>
          <a:xfrm>
            <a:off x="749701" y="630239"/>
            <a:ext cx="6528024"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rPr>
              <a:t>Comparing Empathy for Wildlife Across the Animal Kingdom </a:t>
            </a:r>
            <a:r>
              <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lt"/>
                <a:cs typeface="+mn-lt"/>
              </a:rPr>
              <a:t>Report</a:t>
            </a:r>
            <a:endParaRPr kumimoji="0" lang="en-US" sz="3600" b="1" i="0" u="none" strike="noStrike" kern="1200" cap="none" spc="0" normalizeH="0" baseline="0" noProof="0" dirty="0">
              <a:ln>
                <a:noFill/>
              </a:ln>
              <a:solidFill>
                <a:srgbClr val="00728F"/>
              </a:solidFill>
              <a:effectLst/>
              <a:uLnTx/>
              <a:uFillTx/>
              <a:latin typeface="Gill Sans MT" panose="020B0502020104020203" pitchFamily="34" charset="77"/>
              <a:ea typeface="+mn-ea"/>
              <a:cs typeface="+mn-cs"/>
            </a:endParaRPr>
          </a:p>
        </p:txBody>
      </p:sp>
      <p:sp>
        <p:nvSpPr>
          <p:cNvPr id="4" name="TextBox 3">
            <a:extLst>
              <a:ext uri="{FF2B5EF4-FFF2-40B4-BE49-F238E27FC236}">
                <a16:creationId xmlns:a16="http://schemas.microsoft.com/office/drawing/2014/main" id="{2752DB66-6AA6-D5B6-B661-3E7177CC59D3}"/>
              </a:ext>
            </a:extLst>
          </p:cNvPr>
          <p:cNvSpPr txBox="1"/>
          <p:nvPr/>
        </p:nvSpPr>
        <p:spPr>
          <a:xfrm>
            <a:off x="749701" y="2549135"/>
            <a:ext cx="6610469"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Gill Sans MT" panose="020B0502020104020203" pitchFamily="34" charset="77"/>
                <a:ea typeface="+mn-lt"/>
                <a:cs typeface="+mn-lt"/>
              </a:rPr>
              <a:t>Find pragmatic strategies for implementing empathy practices across varied species, visitor demographics, and exhibit designs – particularly for use with underappreciated or stigmatized animals.</a:t>
            </a:r>
            <a:endParaRPr lang="en-US" sz="2800" dirty="0">
              <a:latin typeface="Gill Sans MT" panose="020B0502020104020203" pitchFamily="34" charset="77"/>
              <a:ea typeface="Calibri"/>
              <a:cs typeface="Calibri"/>
            </a:endParaRPr>
          </a:p>
        </p:txBody>
      </p:sp>
      <p:sp>
        <p:nvSpPr>
          <p:cNvPr id="9" name="Rectangle 8">
            <a:extLst>
              <a:ext uri="{FF2B5EF4-FFF2-40B4-BE49-F238E27FC236}">
                <a16:creationId xmlns:a16="http://schemas.microsoft.com/office/drawing/2014/main" id="{AE24008E-623E-B7B0-91E3-501AB07043A2}"/>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2" name="Picture 1">
            <a:extLst>
              <a:ext uri="{FF2B5EF4-FFF2-40B4-BE49-F238E27FC236}">
                <a16:creationId xmlns:a16="http://schemas.microsoft.com/office/drawing/2014/main" id="{523A3FF7-E0F9-DDF1-85E6-72978E1069E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3917619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3B0BC-97F4-8DAE-66F1-9BA9DA341FE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9A24FC4-29EB-1AD0-2454-A5579BAAD17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21655" y="272643"/>
            <a:ext cx="4346799" cy="5625269"/>
          </a:xfrm>
          <a:prstGeom prst="rect">
            <a:avLst/>
          </a:prstGeom>
          <a:ln>
            <a:solidFill>
              <a:schemeClr val="bg2">
                <a:lumMod val="90000"/>
              </a:schemeClr>
            </a:solidFill>
          </a:ln>
        </p:spPr>
      </p:pic>
      <p:sp>
        <p:nvSpPr>
          <p:cNvPr id="6" name="Title 5">
            <a:extLst>
              <a:ext uri="{FF2B5EF4-FFF2-40B4-BE49-F238E27FC236}">
                <a16:creationId xmlns:a16="http://schemas.microsoft.com/office/drawing/2014/main" id="{3463EF45-36D9-8F15-1870-854B1D811EFC}"/>
              </a:ext>
            </a:extLst>
          </p:cNvPr>
          <p:cNvSpPr txBox="1">
            <a:spLocks noGrp="1"/>
          </p:cNvSpPr>
          <p:nvPr>
            <p:ph type="title" idx="4294967295"/>
          </p:nvPr>
        </p:nvSpPr>
        <p:spPr>
          <a:xfrm>
            <a:off x="749701" y="1026913"/>
            <a:ext cx="6513033"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28F"/>
                </a:solidFill>
                <a:effectLst/>
                <a:uLnTx/>
                <a:uFillTx/>
                <a:latin typeface="+mn-lt"/>
                <a:ea typeface="+mn-lt"/>
                <a:cs typeface="+mn-lt"/>
              </a:rPr>
              <a:t>Advancing Empathy Grant Program Toolkits</a:t>
            </a:r>
            <a:endParaRPr kumimoji="0" lang="en-US" sz="3600" b="1" i="0" u="none" strike="noStrike" kern="1200" cap="none" spc="0" normalizeH="0" baseline="0" noProof="0" dirty="0">
              <a:ln>
                <a:noFill/>
              </a:ln>
              <a:solidFill>
                <a:srgbClr val="00728F"/>
              </a:solidFill>
              <a:effectLst/>
              <a:uLnTx/>
              <a:uFillTx/>
              <a:latin typeface="+mn-lt"/>
              <a:ea typeface="+mn-ea"/>
              <a:cs typeface="+mn-cs"/>
            </a:endParaRPr>
          </a:p>
        </p:txBody>
      </p:sp>
      <p:sp>
        <p:nvSpPr>
          <p:cNvPr id="4" name="TextBox 3">
            <a:extLst>
              <a:ext uri="{FF2B5EF4-FFF2-40B4-BE49-F238E27FC236}">
                <a16:creationId xmlns:a16="http://schemas.microsoft.com/office/drawing/2014/main" id="{21525060-BA12-89B1-FBA5-3DE14D78D390}"/>
              </a:ext>
            </a:extLst>
          </p:cNvPr>
          <p:cNvSpPr txBox="1"/>
          <p:nvPr/>
        </p:nvSpPr>
        <p:spPr>
          <a:xfrm>
            <a:off x="749701" y="2453193"/>
            <a:ext cx="584988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Gill Sans MT" panose="020B0502020104020203" pitchFamily="34" charset="0"/>
                <a:ea typeface="+mn-lt"/>
                <a:cs typeface="+mn-lt"/>
              </a:rPr>
              <a:t>Access a shared library of proven approaches spanning themes like animal ambassadors, exhibit design, and on-site interpretation, </a:t>
            </a:r>
            <a:r>
              <a:rPr lang="en-US" sz="2800" dirty="0">
                <a:solidFill>
                  <a:srgbClr val="000000"/>
                </a:solidFill>
                <a:latin typeface="Gill Sans MT" panose="020B0502020104020203" pitchFamily="34" charset="0"/>
                <a:ea typeface="Calibri"/>
                <a:cs typeface="Calibri"/>
              </a:rPr>
              <a:t>to jumpstart or improve empathy-based programming</a:t>
            </a:r>
            <a:r>
              <a:rPr lang="en-US" sz="2800" dirty="0">
                <a:latin typeface="Gill Sans MT" panose="020B0502020104020203" pitchFamily="34" charset="0"/>
                <a:ea typeface="+mn-lt"/>
                <a:cs typeface="+mn-lt"/>
              </a:rPr>
              <a:t>. </a:t>
            </a:r>
            <a:endParaRPr lang="en-US" sz="2800" dirty="0">
              <a:latin typeface="Gill Sans MT" panose="020B0502020104020203" pitchFamily="34" charset="0"/>
              <a:ea typeface="Calibri"/>
              <a:cs typeface="Calibri"/>
            </a:endParaRPr>
          </a:p>
        </p:txBody>
      </p:sp>
      <p:sp>
        <p:nvSpPr>
          <p:cNvPr id="7" name="Rectangle 6">
            <a:extLst>
              <a:ext uri="{FF2B5EF4-FFF2-40B4-BE49-F238E27FC236}">
                <a16:creationId xmlns:a16="http://schemas.microsoft.com/office/drawing/2014/main" id="{F64BD605-CDCE-17A9-14B7-0027B0A4C3F0}"/>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2" name="Picture 1" descr="Advancing conservation through empathy for wildlife logo">
            <a:extLst>
              <a:ext uri="{FF2B5EF4-FFF2-40B4-BE49-F238E27FC236}">
                <a16:creationId xmlns:a16="http://schemas.microsoft.com/office/drawing/2014/main" id="{8D2180D8-D283-694E-3247-7AA8C2D419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3454712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12A79-8A14-7160-621B-29FBFB636BF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BF5CD29-5AAF-3DAB-A564-F537691BE04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1600" y="-21352"/>
            <a:ext cx="4470400" cy="5825490"/>
          </a:xfrm>
          <a:prstGeom prst="rect">
            <a:avLst/>
          </a:prstGeom>
        </p:spPr>
      </p:pic>
      <p:sp>
        <p:nvSpPr>
          <p:cNvPr id="4" name="TextBox 3">
            <a:extLst>
              <a:ext uri="{FF2B5EF4-FFF2-40B4-BE49-F238E27FC236}">
                <a16:creationId xmlns:a16="http://schemas.microsoft.com/office/drawing/2014/main" id="{26F89B9D-7186-B1A0-7F47-80B6126A90EA}"/>
              </a:ext>
            </a:extLst>
          </p:cNvPr>
          <p:cNvSpPr txBox="1"/>
          <p:nvPr/>
        </p:nvSpPr>
        <p:spPr>
          <a:xfrm>
            <a:off x="749701" y="2415079"/>
            <a:ext cx="6108701"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Gill Sans MT" panose="020B0502020104020203" pitchFamily="34" charset="0"/>
                <a:ea typeface="+mn-lt"/>
                <a:cs typeface="+mn-lt"/>
              </a:rPr>
              <a:t>Build a shared foundation of ethical, engaging, and effective storytelling practices to help staff tell conservation stories and better understand why storytelling matters to this work.</a:t>
            </a:r>
          </a:p>
        </p:txBody>
      </p:sp>
      <p:sp>
        <p:nvSpPr>
          <p:cNvPr id="6" name="Title 5">
            <a:extLst>
              <a:ext uri="{FF2B5EF4-FFF2-40B4-BE49-F238E27FC236}">
                <a16:creationId xmlns:a16="http://schemas.microsoft.com/office/drawing/2014/main" id="{6C5F8167-CECE-C1AA-F707-54453B72A3B1}"/>
              </a:ext>
            </a:extLst>
          </p:cNvPr>
          <p:cNvSpPr txBox="1">
            <a:spLocks noGrp="1"/>
          </p:cNvSpPr>
          <p:nvPr>
            <p:ph type="title" idx="4294967295"/>
          </p:nvPr>
        </p:nvSpPr>
        <p:spPr>
          <a:xfrm>
            <a:off x="749701" y="884507"/>
            <a:ext cx="6243210"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28F"/>
                </a:solidFill>
                <a:effectLst/>
                <a:uLnTx/>
                <a:uFillTx/>
                <a:latin typeface="+mn-lt"/>
                <a:ea typeface="+mn-lt"/>
                <a:cs typeface="+mn-lt"/>
              </a:rPr>
              <a:t>Empathy and Storytelling Toolkit</a:t>
            </a:r>
          </a:p>
        </p:txBody>
      </p:sp>
      <p:sp>
        <p:nvSpPr>
          <p:cNvPr id="9" name="Rectangle 8">
            <a:extLst>
              <a:ext uri="{FF2B5EF4-FFF2-40B4-BE49-F238E27FC236}">
                <a16:creationId xmlns:a16="http://schemas.microsoft.com/office/drawing/2014/main" id="{90C5E0C6-6432-8577-105E-8B423EAA7F63}"/>
              </a:ext>
              <a:ext uri="{C183D7F6-B498-43B3-948B-1728B52AA6E4}">
                <adec:decorative xmlns:adec="http://schemas.microsoft.com/office/drawing/2017/decorative" val="1"/>
              </a:ext>
            </a:extLst>
          </p:cNvPr>
          <p:cNvSpPr/>
          <p:nvPr/>
        </p:nvSpPr>
        <p:spPr>
          <a:xfrm>
            <a:off x="0" y="5671961"/>
            <a:ext cx="12192000" cy="1625653"/>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2" name="Picture 1">
            <a:extLst>
              <a:ext uri="{FF2B5EF4-FFF2-40B4-BE49-F238E27FC236}">
                <a16:creationId xmlns:a16="http://schemas.microsoft.com/office/drawing/2014/main" id="{730A415C-C795-3E24-816D-D49F09F5CF8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1831791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6B3CB-FD09-F691-E2E0-92321EC894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72C469-2265-8933-2F33-7E0B7335638B}"/>
              </a:ext>
            </a:extLst>
          </p:cNvPr>
          <p:cNvSpPr txBox="1">
            <a:spLocks noGrp="1"/>
          </p:cNvSpPr>
          <p:nvPr>
            <p:ph type="title" idx="4294967295"/>
          </p:nvPr>
        </p:nvSpPr>
        <p:spPr>
          <a:xfrm>
            <a:off x="7737109" y="774827"/>
            <a:ext cx="4007685" cy="3970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t>The future of zoos and aquariums depends on collaboration with guests</a:t>
            </a:r>
            <a:r>
              <a:rPr kumimoji="0" lang="en-US" sz="2800" b="0" i="0" u="none" strike="noStrike" kern="1200" cap="none" spc="0" normalizeH="0" baseline="0" noProof="0" dirty="0">
                <a:ln>
                  <a:noFill/>
                </a:ln>
                <a:solidFill>
                  <a:schemeClr val="tx1"/>
                </a:solidFill>
                <a:effectLst/>
                <a:uLnTx/>
                <a:uFillTx/>
                <a:latin typeface="+mn-lt"/>
                <a:ea typeface="+mn-ea"/>
                <a:cs typeface="+mn-cs"/>
              </a:rPr>
              <a:t>—</a:t>
            </a:r>
            <a: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t>and with our field at large</a:t>
            </a:r>
            <a:r>
              <a:rPr kumimoji="0" lang="en-US" sz="2800" b="0" i="0" u="none" strike="noStrike" kern="1200" cap="none" spc="0" normalizeH="0" baseline="0" noProof="0" dirty="0">
                <a:ln>
                  <a:noFill/>
                </a:ln>
                <a:solidFill>
                  <a:schemeClr val="tx1"/>
                </a:solidFill>
                <a:effectLst/>
                <a:uLnTx/>
                <a:uFillTx/>
                <a:latin typeface="+mn-lt"/>
                <a:ea typeface="+mn-ea"/>
                <a:cs typeface="+mn-cs"/>
              </a:rPr>
              <a:t>—</a:t>
            </a:r>
            <a: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t>to advance wildlife conservation goals. </a:t>
            </a:r>
            <a:b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br>
            <a:b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br>
            <a:r>
              <a:rPr kumimoji="0" lang="en-US" sz="2800" b="0" i="0" u="none" strike="noStrike" kern="1200" cap="none" spc="0" normalizeH="0" baseline="0" noProof="0" dirty="0">
                <a:ln>
                  <a:noFill/>
                </a:ln>
                <a:solidFill>
                  <a:srgbClr val="001F5D"/>
                </a:solidFill>
                <a:effectLst/>
                <a:uLnTx/>
                <a:uFillTx/>
                <a:latin typeface="Gill Sans MT" panose="020B0502020104020203" pitchFamily="34" charset="77"/>
                <a:ea typeface="+mn-ea"/>
                <a:cs typeface="+mn-cs"/>
              </a:rPr>
              <a:t>Empathy is a pathway to reach that future.</a:t>
            </a:r>
          </a:p>
        </p:txBody>
      </p:sp>
      <p:pic>
        <p:nvPicPr>
          <p:cNvPr id="6" name="Picture 5" descr="Person looking at flamingos ">
            <a:extLst>
              <a:ext uri="{FF2B5EF4-FFF2-40B4-BE49-F238E27FC236}">
                <a16:creationId xmlns:a16="http://schemas.microsoft.com/office/drawing/2014/main" id="{1E17869D-A5AC-7A34-CE07-BECBFF06464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3538" y="0"/>
            <a:ext cx="8519166" cy="5679444"/>
          </a:xfrm>
          <a:prstGeom prst="rect">
            <a:avLst/>
          </a:prstGeom>
        </p:spPr>
      </p:pic>
      <p:sp>
        <p:nvSpPr>
          <p:cNvPr id="2" name="Rectangle 1">
            <a:extLst>
              <a:ext uri="{FF2B5EF4-FFF2-40B4-BE49-F238E27FC236}">
                <a16:creationId xmlns:a16="http://schemas.microsoft.com/office/drawing/2014/main" id="{F511839E-32F4-43CD-6ACA-E43AB343DFB7}"/>
              </a:ext>
              <a:ext uri="{C183D7F6-B498-43B3-948B-1728B52AA6E4}">
                <adec:decorative xmlns:adec="http://schemas.microsoft.com/office/drawing/2017/decorative" val="1"/>
              </a:ext>
            </a:extLst>
          </p:cNvPr>
          <p:cNvSpPr/>
          <p:nvPr/>
        </p:nvSpPr>
        <p:spPr>
          <a:xfrm>
            <a:off x="0" y="5671961"/>
            <a:ext cx="12192000" cy="1326715"/>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pic>
        <p:nvPicPr>
          <p:cNvPr id="5" name="Picture 4">
            <a:extLst>
              <a:ext uri="{FF2B5EF4-FFF2-40B4-BE49-F238E27FC236}">
                <a16:creationId xmlns:a16="http://schemas.microsoft.com/office/drawing/2014/main" id="{46EA6E80-D6F3-E8CA-0B8E-A79F57CC0B9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35243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383A5F-6CD7-D877-5204-2FB2F279A906}"/>
              </a:ext>
              <a:ext uri="{C183D7F6-B498-43B3-948B-1728B52AA6E4}">
                <adec:decorative xmlns:adec="http://schemas.microsoft.com/office/drawing/2017/decorative" val="1"/>
              </a:ext>
            </a:extLst>
          </p:cNvPr>
          <p:cNvSpPr/>
          <p:nvPr/>
        </p:nvSpPr>
        <p:spPr>
          <a:xfrm>
            <a:off x="8596859" y="1055313"/>
            <a:ext cx="2540833" cy="3964898"/>
          </a:xfrm>
          <a:prstGeom prst="rect">
            <a:avLst/>
          </a:prstGeom>
          <a:solidFill>
            <a:srgbClr val="0072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 name="Title 1">
            <a:extLst>
              <a:ext uri="{FF2B5EF4-FFF2-40B4-BE49-F238E27FC236}">
                <a16:creationId xmlns:a16="http://schemas.microsoft.com/office/drawing/2014/main" id="{B87BB748-D05C-5AA8-0211-7F5AE31DC786}"/>
              </a:ext>
            </a:extLst>
          </p:cNvPr>
          <p:cNvSpPr>
            <a:spLocks noGrp="1"/>
          </p:cNvSpPr>
          <p:nvPr>
            <p:ph type="title"/>
          </p:nvPr>
        </p:nvSpPr>
        <p:spPr>
          <a:xfrm>
            <a:off x="838200" y="0"/>
            <a:ext cx="10515600" cy="1325563"/>
          </a:xfrm>
        </p:spPr>
        <p:txBody>
          <a:bodyPr/>
          <a:lstStyle/>
          <a:p>
            <a:r>
              <a:rPr lang="en-US" dirty="0"/>
              <a:t>Credits and Citations</a:t>
            </a:r>
          </a:p>
        </p:txBody>
      </p:sp>
      <p:sp>
        <p:nvSpPr>
          <p:cNvPr id="3" name="TextBox 2">
            <a:extLst>
              <a:ext uri="{FF2B5EF4-FFF2-40B4-BE49-F238E27FC236}">
                <a16:creationId xmlns:a16="http://schemas.microsoft.com/office/drawing/2014/main" id="{D8E657E4-E6CD-1A9E-C71C-84776FA03E8A}"/>
              </a:ext>
            </a:extLst>
          </p:cNvPr>
          <p:cNvSpPr txBox="1"/>
          <p:nvPr/>
        </p:nvSpPr>
        <p:spPr>
          <a:xfrm>
            <a:off x="838200" y="1055313"/>
            <a:ext cx="7054121" cy="4401205"/>
          </a:xfrm>
          <a:prstGeom prst="rect">
            <a:avLst/>
          </a:prstGeom>
          <a:noFill/>
        </p:spPr>
        <p:txBody>
          <a:bodyPr wrap="square" rtlCol="0">
            <a:spAutoFit/>
          </a:bodyPr>
          <a:lstStyle/>
          <a:p>
            <a:r>
              <a:rPr lang="en-US" sz="1400" dirty="0"/>
              <a:t>Photo Credits:  Marta Burnet (slide 10, 30), Heidi Beal (slide 22), Dakota Zoo (slide 15), Joel Miller/Milwaukee County Zoo (slide 21), Lake Superior Zoo (slide 16, 22), Minnesota Zoo (17), Nicole Ardoin (slide 28), Racine Zoo (slide 18), Woodland Park Zoo (slides 6-8, 10-11, 13, 19, 21, 23-24, 30, 33), and Zoological Society of Milwaukee </a:t>
            </a:r>
            <a:r>
              <a:rPr lang="en-US" sz="1400"/>
              <a:t>(slides 21, 31</a:t>
            </a:r>
            <a:r>
              <a:rPr lang="en-US" sz="1400" dirty="0"/>
              <a:t>).</a:t>
            </a:r>
          </a:p>
          <a:p>
            <a:br>
              <a:rPr lang="en-US" sz="1400" dirty="0"/>
            </a:br>
            <a:r>
              <a:rPr lang="en-US" sz="1400" dirty="0"/>
              <a:t>Ardoin, N.M, Bowers, A.W., Burnet, M.M., &amp; Sherman, W. (2025). </a:t>
            </a:r>
            <a:r>
              <a:rPr lang="en-US" sz="1400" u="sng" dirty="0">
                <a:hlinkClick r:id="rId3"/>
              </a:rPr>
              <a:t>Building empathy for wildlife in zoos and aquariums: What we know about inspiring conservation action and caring</a:t>
            </a:r>
            <a:r>
              <a:rPr lang="en-US" sz="1400" dirty="0"/>
              <a:t>. The Social Ecology Lab at Stanford University and Woodland Park Zoo.</a:t>
            </a:r>
          </a:p>
          <a:p>
            <a:r>
              <a:rPr lang="en-US" sz="1400" dirty="0"/>
              <a:t> </a:t>
            </a:r>
          </a:p>
          <a:p>
            <a:r>
              <a:rPr lang="en-US" sz="1400" dirty="0"/>
              <a:t>Ardoin, N. M., Bowers, A. W., Burnet, M. M., &amp; Sherman, W. (2025). </a:t>
            </a:r>
            <a:r>
              <a:rPr lang="en-US" sz="1400" u="sng" dirty="0">
                <a:hlinkClick r:id="rId4"/>
              </a:rPr>
              <a:t>Comparing empathy for wildlife across the animal kingdom</a:t>
            </a:r>
            <a:r>
              <a:rPr lang="en-US" sz="1400" dirty="0"/>
              <a:t>. The Social Ecology Lab at Stanford University and Woodland Park Zoo. </a:t>
            </a:r>
          </a:p>
          <a:p>
            <a:endParaRPr lang="en-US" sz="1400" dirty="0"/>
          </a:p>
          <a:p>
            <a:r>
              <a:rPr lang="en-US" sz="1400" dirty="0"/>
              <a:t>Burnet, M., Bernhardt, E. &amp; Panciroli, S. (2024). </a:t>
            </a:r>
            <a:r>
              <a:rPr lang="en-US" sz="1400" u="sng" dirty="0">
                <a:hlinkClick r:id="rId5"/>
              </a:rPr>
              <a:t>Anthropomorphism’s role in fostering empathy for wildlife and advancing </a:t>
            </a:r>
            <a:r>
              <a:rPr lang="en-US" sz="1400" dirty="0">
                <a:hlinkClick r:id="rId5"/>
              </a:rPr>
              <a:t>conservation</a:t>
            </a:r>
            <a:r>
              <a:rPr lang="en-US" sz="1400" dirty="0"/>
              <a:t>. ACE for Wildlife Network and Woodland Park Zoo. </a:t>
            </a:r>
          </a:p>
          <a:p>
            <a:endParaRPr lang="en-US" sz="1400" dirty="0"/>
          </a:p>
          <a:p>
            <a:r>
              <a:rPr lang="en-US" sz="1400" dirty="0"/>
              <a:t>Whitley, C. T., </a:t>
            </a:r>
            <a:r>
              <a:rPr lang="en-US" sz="1400" dirty="0" err="1"/>
              <a:t>Barrailler</a:t>
            </a:r>
            <a:r>
              <a:rPr lang="en-US" sz="1400" dirty="0"/>
              <a:t>, K., Jackson, M., Bamberger, T., &amp; Burnet, M. (2026). Empathy toward animals: Documenting measurement instruments used in research and practice. </a:t>
            </a:r>
            <a:r>
              <a:rPr lang="en-US" sz="1400" i="1" dirty="0"/>
              <a:t>Journal of Zoological and Botanical Gardens</a:t>
            </a:r>
            <a:r>
              <a:rPr lang="en-US" sz="1400" dirty="0"/>
              <a:t>, </a:t>
            </a:r>
            <a:r>
              <a:rPr lang="en-US" sz="1400" i="1" dirty="0"/>
              <a:t>7</a:t>
            </a:r>
            <a:r>
              <a:rPr lang="en-US" sz="1400" dirty="0"/>
              <a:t>(2), 22. </a:t>
            </a:r>
            <a:r>
              <a:rPr lang="en-US" sz="1400" u="sng" dirty="0">
                <a:hlinkClick r:id="rId6"/>
              </a:rPr>
              <a:t>https://doi.org/10.3390/jzbg7020022</a:t>
            </a:r>
            <a:r>
              <a:rPr lang="en-US" sz="1400" dirty="0"/>
              <a:t>. </a:t>
            </a:r>
          </a:p>
          <a:p>
            <a:endParaRPr lang="en-US" sz="1400" dirty="0"/>
          </a:p>
        </p:txBody>
      </p:sp>
      <p:sp>
        <p:nvSpPr>
          <p:cNvPr id="5" name="Rectangle 4">
            <a:extLst>
              <a:ext uri="{FF2B5EF4-FFF2-40B4-BE49-F238E27FC236}">
                <a16:creationId xmlns:a16="http://schemas.microsoft.com/office/drawing/2014/main" id="{BBA668F6-6A7E-4C5F-FA2C-88F312FB30FA}"/>
              </a:ext>
              <a:ext uri="{C183D7F6-B498-43B3-948B-1728B52AA6E4}">
                <adec:decorative xmlns:adec="http://schemas.microsoft.com/office/drawing/2017/decorative" val="1"/>
              </a:ext>
            </a:extLst>
          </p:cNvPr>
          <p:cNvSpPr/>
          <p:nvPr/>
        </p:nvSpPr>
        <p:spPr>
          <a:xfrm>
            <a:off x="0" y="5671961"/>
            <a:ext cx="12192000" cy="1326715"/>
          </a:xfrm>
          <a:prstGeom prst="rect">
            <a:avLst/>
          </a:prstGeom>
          <a:solidFill>
            <a:srgbClr val="001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7" name="TextBox 6">
            <a:extLst>
              <a:ext uri="{FF2B5EF4-FFF2-40B4-BE49-F238E27FC236}">
                <a16:creationId xmlns:a16="http://schemas.microsoft.com/office/drawing/2014/main" id="{3CCD7CDD-3DB9-D4A8-75FC-7E49EE1D4817}"/>
              </a:ext>
            </a:extLst>
          </p:cNvPr>
          <p:cNvSpPr txBox="1"/>
          <p:nvPr/>
        </p:nvSpPr>
        <p:spPr>
          <a:xfrm>
            <a:off x="8912975" y="1540461"/>
            <a:ext cx="2604097" cy="769441"/>
          </a:xfrm>
          <a:prstGeom prst="rect">
            <a:avLst/>
          </a:prstGeom>
          <a:noFill/>
        </p:spPr>
        <p:txBody>
          <a:bodyPr wrap="square">
            <a:spAutoFit/>
          </a:bodyPr>
          <a:lstStyle/>
          <a:p>
            <a:r>
              <a:rPr lang="en-US" sz="2200" dirty="0">
                <a:solidFill>
                  <a:schemeClr val="bg1"/>
                </a:solidFill>
                <a:ea typeface="+mn-lt"/>
                <a:cs typeface="+mn-lt"/>
              </a:rPr>
              <a:t>Find Network resources here</a:t>
            </a:r>
          </a:p>
        </p:txBody>
      </p:sp>
      <p:pic>
        <p:nvPicPr>
          <p:cNvPr id="9" name="Picture 8" descr="QR code to view all of the networks resources. ">
            <a:extLst>
              <a:ext uri="{FF2B5EF4-FFF2-40B4-BE49-F238E27FC236}">
                <a16:creationId xmlns:a16="http://schemas.microsoft.com/office/drawing/2014/main" id="{6FAF1571-3343-AEC9-BF91-8D702070768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025846" y="2607710"/>
            <a:ext cx="1682858" cy="1642579"/>
          </a:xfrm>
          <a:prstGeom prst="rect">
            <a:avLst/>
          </a:prstGeom>
        </p:spPr>
      </p:pic>
      <p:pic>
        <p:nvPicPr>
          <p:cNvPr id="4" name="Picture 3" descr="Advancing conservation through empathy for wildlife logo">
            <a:extLst>
              <a:ext uri="{FF2B5EF4-FFF2-40B4-BE49-F238E27FC236}">
                <a16:creationId xmlns:a16="http://schemas.microsoft.com/office/drawing/2014/main" id="{2AFA2904-B2BA-EE8E-1519-3F28F41DB49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0682" y="5897912"/>
            <a:ext cx="718038" cy="718038"/>
          </a:xfrm>
          <a:prstGeom prst="rect">
            <a:avLst/>
          </a:prstGeom>
        </p:spPr>
      </p:pic>
    </p:spTree>
    <p:extLst>
      <p:ext uri="{BB962C8B-B14F-4D97-AF65-F5344CB8AC3E}">
        <p14:creationId xmlns:p14="http://schemas.microsoft.com/office/powerpoint/2010/main" val="9959464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75e76d8-fb42-48b8-87bf-4eea0e1e720f">
      <Terms xmlns="http://schemas.microsoft.com/office/infopath/2007/PartnerControls"/>
    </lcf76f155ced4ddcb4097134ff3c332f>
    <TaxCatchAll xmlns="26c04f2e-a569-4772-b955-8012543e8cda"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DECC1D1ABF9514F8FBADB246F357791" ma:contentTypeVersion="22" ma:contentTypeDescription="Create a new document." ma:contentTypeScope="" ma:versionID="3daa13de24e594e304bf8865596ecc42">
  <xsd:schema xmlns:xsd="http://www.w3.org/2001/XMLSchema" xmlns:xs="http://www.w3.org/2001/XMLSchema" xmlns:p="http://schemas.microsoft.com/office/2006/metadata/properties" xmlns:ns1="http://schemas.microsoft.com/sharepoint/v3" xmlns:ns2="c75e76d8-fb42-48b8-87bf-4eea0e1e720f" xmlns:ns3="26c04f2e-a569-4772-b955-8012543e8cda" targetNamespace="http://schemas.microsoft.com/office/2006/metadata/properties" ma:root="true" ma:fieldsID="68795da63de2a41ea10b087722355a81" ns1:_="" ns2:_="" ns3:_="">
    <xsd:import namespace="http://schemas.microsoft.com/sharepoint/v3"/>
    <xsd:import namespace="c75e76d8-fb42-48b8-87bf-4eea0e1e720f"/>
    <xsd:import namespace="26c04f2e-a569-4772-b955-8012543e8cd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5e76d8-fb42-48b8-87bf-4eea0e1e72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4db1a44-881a-4005-86ee-69e239ca8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c04f2e-a569-4772-b955-8012543e8cd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1c0bef3-b6f2-40ac-99d1-4a631f554743}" ma:internalName="TaxCatchAll" ma:showField="CatchAllData" ma:web="26c04f2e-a569-4772-b955-8012543e8c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A01645-C19C-494B-9B9D-FD58CA50D147}">
  <ds:schemaRefs>
    <ds:schemaRef ds:uri="43eb639b-5fce-4371-aa01-0cebfe2d9ad9"/>
    <ds:schemaRef ds:uri="http://schemas.microsoft.com/office/infopath/2007/PartnerControls"/>
    <ds:schemaRef ds:uri="http://purl.org/dc/terms/"/>
    <ds:schemaRef ds:uri="http://www.w3.org/XML/1998/namespace"/>
    <ds:schemaRef ds:uri="http://schemas.microsoft.com/office/2006/metadata/properties"/>
    <ds:schemaRef ds:uri="http://purl.org/dc/dcmitype/"/>
    <ds:schemaRef ds:uri="http://schemas.microsoft.com/office/2006/documentManagement/types"/>
    <ds:schemaRef ds:uri="http://purl.org/dc/elements/1.1/"/>
    <ds:schemaRef ds:uri="http://schemas.openxmlformats.org/package/2006/metadata/core-properties"/>
    <ds:schemaRef ds:uri="aba579f3-9624-4c5b-bda9-51230f9ca22a"/>
    <ds:schemaRef ds:uri="c75e76d8-fb42-48b8-87bf-4eea0e1e720f"/>
    <ds:schemaRef ds:uri="26c04f2e-a569-4772-b955-8012543e8cda"/>
    <ds:schemaRef ds:uri="http://schemas.microsoft.com/sharepoint/v3"/>
  </ds:schemaRefs>
</ds:datastoreItem>
</file>

<file path=customXml/itemProps2.xml><?xml version="1.0" encoding="utf-8"?>
<ds:datastoreItem xmlns:ds="http://schemas.openxmlformats.org/officeDocument/2006/customXml" ds:itemID="{D7544A30-4F0B-497D-9A44-B550E119B339}">
  <ds:schemaRefs>
    <ds:schemaRef ds:uri="http://schemas.microsoft.com/sharepoint/v3/contenttype/forms"/>
  </ds:schemaRefs>
</ds:datastoreItem>
</file>

<file path=customXml/itemProps3.xml><?xml version="1.0" encoding="utf-8"?>
<ds:datastoreItem xmlns:ds="http://schemas.openxmlformats.org/officeDocument/2006/customXml" ds:itemID="{FE956CF3-356E-4B61-BE39-107AFD124A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75e76d8-fb42-48b8-87bf-4eea0e1e720f"/>
    <ds:schemaRef ds:uri="26c04f2e-a569-4772-b955-8012543e8c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356</TotalTime>
  <Words>1789</Words>
  <Application>Microsoft Office PowerPoint</Application>
  <PresentationFormat>Widescreen</PresentationFormat>
  <Paragraphs>166</Paragraphs>
  <Slides>34</Slides>
  <Notes>33</Notes>
  <HiddenSlides>0</HiddenSlides>
  <MMClips>4</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Deck Editing: Changing colors and fonts</vt:lpstr>
      <vt:lpstr>Deck Editing: Replace Logos &amp; Images</vt:lpstr>
      <vt:lpstr>Deck Editing: Note about slide 14 </vt:lpstr>
      <vt:lpstr>Recommended Addition: Personal story slide</vt:lpstr>
      <vt:lpstr>What is fostering empathy  for wildlife?</vt:lpstr>
      <vt:lpstr>Zoos and aquariums welcome millions of guests every year.</vt:lpstr>
      <vt:lpstr>How are we helping guests move towards conservation action in their own lives?</vt:lpstr>
      <vt:lpstr>We have an opportunity to go further.</vt:lpstr>
      <vt:lpstr>How can we inspire positive action for wildlife?  It starts with fostering empathy.</vt:lpstr>
      <vt:lpstr>Motivational Empathy </vt:lpstr>
      <vt:lpstr>The result: Greater animal wellbeing and growth in our organization’s sustainability, reputation, and impact.</vt:lpstr>
      <vt:lpstr>Experiences from  the field</vt:lpstr>
      <vt:lpstr>Accredited zoos and aquariums have worked for more than a decade to develop and test empathy for wildlife initiatives.</vt:lpstr>
      <vt:lpstr>The ACE for Wildlife Network is vast and growing:</vt:lpstr>
      <vt:lpstr>Improving Guest Experiences</vt:lpstr>
      <vt:lpstr>Mainstreaming Empathy Throughout Organizational Departments</vt:lpstr>
      <vt:lpstr>Stimulating Guests’ Conservation Actions</vt:lpstr>
      <vt:lpstr>Supporting Staff Needs</vt:lpstr>
      <vt:lpstr>We’re influencing work throughout the zoo and aquarium field</vt:lpstr>
      <vt:lpstr>How empathy for  wildlife works for us</vt:lpstr>
      <vt:lpstr>Empathy for wildlife can elevate our mission and inspire guests to join us</vt:lpstr>
      <vt:lpstr>Empathy for wildlife can enhance guests’ experiences with us</vt:lpstr>
      <vt:lpstr>Empathy for wildlife can give staff extra support and tools</vt:lpstr>
      <vt:lpstr>Empathy for wildlife can improve our stature in the community</vt:lpstr>
      <vt:lpstr>Ready-to-use Network resources</vt:lpstr>
      <vt:lpstr>Empathy Training Toolkit</vt:lpstr>
      <vt:lpstr>Words that Matter</vt:lpstr>
      <vt:lpstr>Building Empathy for Wildlife</vt:lpstr>
      <vt:lpstr>Anthropomorphism Literature Review Report</vt:lpstr>
      <vt:lpstr>Comparing Empathy for Wildlife Across the Animal Kingdom Report</vt:lpstr>
      <vt:lpstr>Advancing Empathy Grant Program Toolkits</vt:lpstr>
      <vt:lpstr>Empathy and Storytelling Toolkit</vt:lpstr>
      <vt:lpstr>The future of zoos and aquariums depends on collaboration with guests—and with our field at large—to advance wildlife conservation goals.   Empathy is a pathway to reach that future.</vt:lpstr>
      <vt:lpstr>Credits and Citations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Michal</dc:creator>
  <cp:lastModifiedBy>Molly Michal</cp:lastModifiedBy>
  <cp:revision>9</cp:revision>
  <dcterms:created xsi:type="dcterms:W3CDTF">2022-08-02T15:16:35Z</dcterms:created>
  <dcterms:modified xsi:type="dcterms:W3CDTF">2026-11-04T17:49:30Z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0x010100EDECC1D1ABF9514F8FBADB246F357791</vt:lpwstr>
  </property>
  <property fmtid="{D5CDD505-2E9C-101B-9397-08002B2CF9AE}" pid="3" name="MediaServiceImageTags">
    <vt:lpwstr/>
  </property>
  <property fmtid="{D5CDD505-2E9C-101B-9397-08002B2CF9AE}" pid="4" name="Order">
    <vt:lpwstr>8786400.00000000</vt:lpwstr>
  </property>
</Properties>
</file>